
<file path=[Content_Types].xml><?xml version="1.0" encoding="utf-8"?>
<Types xmlns="http://schemas.openxmlformats.org/package/2006/content-types">
  <Default Extension="bin" ContentType="application/vnd.ms-office.vbaProject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18"/>
  </p:notesMasterIdLst>
  <p:handoutMasterIdLst>
    <p:handoutMasterId r:id="rId19"/>
  </p:handoutMasterIdLst>
  <p:sldIdLst>
    <p:sldId id="256" r:id="rId2"/>
    <p:sldId id="266" r:id="rId3"/>
    <p:sldId id="264" r:id="rId4"/>
    <p:sldId id="259" r:id="rId5"/>
    <p:sldId id="276" r:id="rId6"/>
    <p:sldId id="267" r:id="rId7"/>
    <p:sldId id="269" r:id="rId8"/>
    <p:sldId id="272" r:id="rId9"/>
    <p:sldId id="257" r:id="rId10"/>
    <p:sldId id="275" r:id="rId11"/>
    <p:sldId id="273" r:id="rId12"/>
    <p:sldId id="268" r:id="rId13"/>
    <p:sldId id="274" r:id="rId14"/>
    <p:sldId id="271" r:id="rId15"/>
    <p:sldId id="263" r:id="rId16"/>
    <p:sldId id="265" r:id="rId17"/>
  </p:sldIdLst>
  <p:sldSz cx="12192000" cy="6858000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B4A4F"/>
    <a:srgbClr val="202022"/>
    <a:srgbClr val="504F54"/>
    <a:srgbClr val="3A3E41"/>
    <a:srgbClr val="20232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42" autoAdjust="0"/>
    <p:restoredTop sz="94403" autoAdjust="0"/>
  </p:normalViewPr>
  <p:slideViewPr>
    <p:cSldViewPr snapToGrid="0">
      <p:cViewPr varScale="1">
        <p:scale>
          <a:sx n="158" d="100"/>
          <a:sy n="158" d="100"/>
        </p:scale>
        <p:origin x="342" y="144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115" d="100"/>
          <a:sy n="115" d="100"/>
        </p:scale>
        <p:origin x="4908" y="12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microsoft.com/office/2006/relationships/vbaProject" Target="vbaProject.bin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329EADF0-444F-4E85-BE4A-40E4ECD5C881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3170238" cy="4810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sz="1000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2B97022-775A-4C19-B6F9-D14C37D56928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4143375" y="0"/>
            <a:ext cx="3170238" cy="4810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0E68B6-D23C-4F3C-BFA1-A77688A1836F}" type="datetimeFigureOut">
              <a:rPr lang="en-US" sz="1000" smtClean="0"/>
              <a:t>5/25/2023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7D1F5E2-F0FB-4BEA-9A36-A22001F0C4B6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9120188"/>
            <a:ext cx="3170238" cy="4810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sz="1000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CCA69FF-4AA4-4D8F-A374-D70A171BA4F5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4143375" y="9120188"/>
            <a:ext cx="3170238" cy="4810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DC59018-12C5-454B-883A-449AB41B8207}" type="slidenum">
              <a:rPr lang="en-US" sz="1000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9737517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1728"/>
          </a:xfrm>
          <a:prstGeom prst="rect">
            <a:avLst/>
          </a:prstGeom>
        </p:spPr>
        <p:txBody>
          <a:bodyPr vert="horz" lIns="96655" tIns="48327" rIns="96655" bIns="48327" rtlCol="0"/>
          <a:lstStyle>
            <a:lvl1pPr algn="l">
              <a:defRPr sz="1100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1728"/>
          </a:xfrm>
          <a:prstGeom prst="rect">
            <a:avLst/>
          </a:prstGeom>
        </p:spPr>
        <p:txBody>
          <a:bodyPr vert="horz" lIns="96655" tIns="48327" rIns="96655" bIns="48327" rtlCol="0"/>
          <a:lstStyle>
            <a:lvl1pPr algn="r">
              <a:defRPr sz="1100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fld id="{F560BED5-DA8A-44ED-A003-5BAE96D1B56C}" type="datetimeFigureOut">
              <a:rPr lang="en-US" smtClean="0"/>
              <a:pPr/>
              <a:t>5/25/2023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777875" y="1200150"/>
            <a:ext cx="5759450" cy="32400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55" tIns="48327" rIns="96655" bIns="48327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620578"/>
            <a:ext cx="5852160" cy="3780473"/>
          </a:xfrm>
          <a:prstGeom prst="rect">
            <a:avLst/>
          </a:prstGeom>
        </p:spPr>
        <p:txBody>
          <a:bodyPr vert="horz" lIns="96655" tIns="48327" rIns="96655" bIns="48327" rtlCol="0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5"/>
            <a:ext cx="3169920" cy="481727"/>
          </a:xfrm>
          <a:prstGeom prst="rect">
            <a:avLst/>
          </a:prstGeom>
        </p:spPr>
        <p:txBody>
          <a:bodyPr vert="horz" lIns="96655" tIns="48327" rIns="96655" bIns="48327" rtlCol="0" anchor="b"/>
          <a:lstStyle>
            <a:lvl1pPr algn="l">
              <a:defRPr sz="1000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5"/>
            <a:ext cx="3169920" cy="481727"/>
          </a:xfrm>
          <a:prstGeom prst="rect">
            <a:avLst/>
          </a:prstGeom>
        </p:spPr>
        <p:txBody>
          <a:bodyPr vert="horz" lIns="96655" tIns="48327" rIns="96655" bIns="48327" rtlCol="0" anchor="b"/>
          <a:lstStyle>
            <a:lvl1pPr algn="r">
              <a:defRPr sz="1000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fld id="{631B96A7-AD36-4172-B013-91F5AA73A55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4355544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171450" indent="-171450" algn="l" defTabSz="914400" rtl="0" eaLnBrk="1" latinLnBrk="0" hangingPunct="1">
      <a:buFont typeface="Arial" panose="020B0604020202020204" pitchFamily="34" charset="0"/>
      <a:buChar char="•"/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Times New Roman" panose="02020603050405020304" pitchFamily="18" charset="0"/>
      </a:defRPr>
    </a:lvl1pPr>
    <a:lvl2pPr marL="398463" indent="-171450" algn="l" defTabSz="914400" rtl="0" eaLnBrk="1" latinLnBrk="0" hangingPunct="1">
      <a:buFont typeface="Times New Roman" panose="02020603050405020304" pitchFamily="18" charset="0"/>
      <a:buChar char="˗"/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Times New Roman" panose="02020603050405020304" pitchFamily="18" charset="0"/>
      </a:defRPr>
    </a:lvl2pPr>
    <a:lvl3pPr marL="573088" indent="-171450" algn="l" defTabSz="914400" rtl="0" eaLnBrk="1" latinLnBrk="0" hangingPunct="1">
      <a:buSzPct val="100000"/>
      <a:buFont typeface="Arial" panose="020B0604020202020204" pitchFamily="34" charset="0"/>
      <a:buChar char="•"/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Times New Roman" panose="02020603050405020304" pitchFamily="18" charset="0"/>
      </a:defRPr>
    </a:lvl3pPr>
    <a:lvl4pPr marL="739775" indent="-171450" algn="l" defTabSz="914400" rtl="0" eaLnBrk="1" latinLnBrk="0" hangingPunct="1">
      <a:buFont typeface="Wingdings" panose="05000000000000000000" pitchFamily="2" charset="2"/>
      <a:buChar char="§"/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Times New Roman" panose="02020603050405020304" pitchFamily="18" charset="0"/>
      </a:defRPr>
    </a:lvl4pPr>
    <a:lvl5pPr marL="914400" indent="-171450" algn="l" defTabSz="914400" rtl="0" eaLnBrk="1" latinLnBrk="0" hangingPunct="1">
      <a:buFont typeface="Wingdings" panose="05000000000000000000" pitchFamily="2" charset="2"/>
      <a:buChar char="§"/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Times New Roman" panose="02020603050405020304" pitchFamily="18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  <p:extLst>
    <p:ext uri="{620B2872-D7B9-4A21-9093-7833F8D536E1}">
      <p15:sldGuideLst xmlns:p15="http://schemas.microsoft.com/office/powerpoint/2012/main">
        <p15:guide id="1" orient="horz" pos="3024" userDrawn="1">
          <p15:clr>
            <a:srgbClr val="F26B43"/>
          </p15:clr>
        </p15:guide>
        <p15:guide id="2" pos="2304" userDrawn="1">
          <p15:clr>
            <a:srgbClr val="F26B43"/>
          </p15:clr>
        </p15:guide>
      </p15:sldGuideLst>
    </p:ext>
  </p:extLst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31B96A7-AD36-4172-B013-91F5AA73A55E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4031057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31B96A7-AD36-4172-B013-91F5AA73A55E}" type="slidenum">
              <a:rPr lang="en-US" sz="1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fld>
            <a:endParaRPr lang="en-US" sz="1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714447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226F59-10E8-448E-B482-F2ECFB6052E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>
            <a:normAutofit/>
          </a:bodyPr>
          <a:lstStyle>
            <a:lvl1pPr algn="ctr">
              <a:defRPr sz="2800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1E4BC9D-7F1D-463B-A00B-CD5A6FF768D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29CF8A6-C11D-4895-8A23-0B26C1363C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900">
                <a:latin typeface="+mn-lt"/>
              </a:defRPr>
            </a:lvl1pPr>
          </a:lstStyle>
          <a:p>
            <a:fld id="{81ED813E-DDD2-4BEA-A9F0-B74F35B86A76}" type="datetime1">
              <a:rPr lang="en-US" smtClean="0"/>
              <a:t>5/25/2023</a:t>
            </a:fld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870AF6D-A26A-409B-95E6-784B86D8EE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900">
                <a:latin typeface="+mn-lt"/>
                <a:cs typeface="Times New Roman" panose="02020603050405020304" pitchFamily="18" charset="0"/>
              </a:defRPr>
            </a:lvl1pPr>
          </a:lstStyle>
          <a:p>
            <a:fld id="{83CA38FF-0295-4B26-BA2A-354CF401BEA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850683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59988C-EB77-485C-8A67-B568F7B5C4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657559"/>
          </a:xfrm>
        </p:spPr>
        <p:txBody>
          <a:bodyPr>
            <a:normAutofit/>
          </a:bodyPr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EFBECC6-41AF-42F9-9F91-43775DDB8E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076826"/>
            <a:ext cx="10515600" cy="5100137"/>
          </a:xfrm>
        </p:spPr>
        <p:txBody>
          <a:bodyPr>
            <a:normAutofit/>
          </a:bodyPr>
          <a:lstStyle>
            <a:lvl1pPr>
              <a:defRPr sz="2000">
                <a:latin typeface="+mn-lt"/>
              </a:defRPr>
            </a:lvl1pPr>
            <a:lvl2pPr marL="685800" indent="-228600">
              <a:buFont typeface="Times New Roman" panose="02020603050405020304" pitchFamily="18" charset="0"/>
              <a:buChar char="˗"/>
              <a:defRPr sz="1800">
                <a:latin typeface="+mn-lt"/>
              </a:defRPr>
            </a:lvl2pPr>
            <a:lvl3pPr marL="1143000" indent="-228600">
              <a:buSzPct val="75000"/>
              <a:buFont typeface="Wingdings" panose="05000000000000000000" pitchFamily="2" charset="2"/>
              <a:buChar char="§"/>
              <a:defRPr sz="1600">
                <a:latin typeface="+mn-lt"/>
              </a:defRPr>
            </a:lvl3pPr>
            <a:lvl4pPr marL="1600200" indent="-228600">
              <a:buFont typeface="Times New Roman" panose="02020603050405020304" pitchFamily="18" charset="0"/>
              <a:buChar char="-"/>
              <a:defRPr sz="1400">
                <a:latin typeface="+mn-lt"/>
              </a:defRPr>
            </a:lvl4pPr>
            <a:lvl5pPr marL="2057400" indent="-228600">
              <a:buFont typeface="Times New Roman" panose="02020603050405020304" pitchFamily="18" charset="0"/>
              <a:buChar char="-"/>
              <a:defRPr sz="1400">
                <a:latin typeface="+mn-lt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2D4C023-0198-4E21-8C25-3C5D67A44F0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199" y="6356350"/>
            <a:ext cx="2837447" cy="365125"/>
          </a:xfrm>
        </p:spPr>
        <p:txBody>
          <a:bodyPr/>
          <a:lstStyle>
            <a:lvl1pPr>
              <a:defRPr sz="900"/>
            </a:lvl1pPr>
          </a:lstStyle>
          <a:p>
            <a:fld id="{2F172552-6A4C-4F8C-AA62-4BF730DE2DFC}" type="datetime1">
              <a:rPr lang="en-US" smtClean="0"/>
              <a:t>5/25/2023</a:t>
            </a:fld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659DD48-6BE1-4648-92DB-D1ADBA63F5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900"/>
            </a:lvl1pPr>
          </a:lstStyle>
          <a:p>
            <a:r>
              <a:rPr lang="en-US" dirty="0"/>
              <a:t>Page </a:t>
            </a:r>
            <a:fld id="{83CA38FF-0295-4B26-BA2A-354CF401BEAC}" type="slidenum">
              <a:rPr lang="en-US" smtClean="0"/>
              <a:pPr/>
              <a:t>‹#›</a:t>
            </a:fld>
            <a:r>
              <a:rPr lang="en-US" dirty="0"/>
              <a:t> of xx</a:t>
            </a:r>
          </a:p>
        </p:txBody>
      </p:sp>
    </p:spTree>
    <p:extLst>
      <p:ext uri="{BB962C8B-B14F-4D97-AF65-F5344CB8AC3E}">
        <p14:creationId xmlns:p14="http://schemas.microsoft.com/office/powerpoint/2010/main" val="25603320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BB2059-F2B5-516B-26A5-65AF0763072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>
            <a:normAutofit/>
          </a:bodyPr>
          <a:lstStyle>
            <a:lvl1pPr>
              <a:defRPr sz="2600"/>
            </a:lvl1pPr>
          </a:lstStyle>
          <a:p>
            <a:r>
              <a:rPr lang="en-US" dirty="0"/>
              <a:t>Footnotes &amp; Endnotes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8BD67A4-5A67-062F-0E3F-1717CDD84A6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199" y="6356350"/>
            <a:ext cx="2801353" cy="365125"/>
          </a:xfrm>
        </p:spPr>
        <p:txBody>
          <a:bodyPr/>
          <a:lstStyle/>
          <a:p>
            <a:fld id="{19532D16-6CAF-4064-91C3-6FE5DEECE263}" type="datetime1">
              <a:rPr lang="en-US" smtClean="0"/>
              <a:t>5/25/2023</a:t>
            </a:fld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938FDC1-BE8A-0D4D-A98B-C888F51855E6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3CA38FF-0295-4B26-BA2A-354CF401BEAC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2F917FB1-1C90-744C-1B29-172E637F0B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076826"/>
            <a:ext cx="10515600" cy="5100137"/>
          </a:xfrm>
        </p:spPr>
        <p:txBody>
          <a:bodyPr>
            <a:normAutofit/>
          </a:bodyPr>
          <a:lstStyle>
            <a:lvl1pPr marL="228600" indent="-228600">
              <a:buSzPct val="75000"/>
              <a:buFont typeface="+mj-lt"/>
              <a:buAutoNum type="arabicPeriod"/>
              <a:defRPr sz="1400">
                <a:latin typeface="+mn-lt"/>
              </a:defRPr>
            </a:lvl1pPr>
            <a:lvl2pPr marL="403225" indent="-120650">
              <a:buFont typeface="Times New Roman" panose="02020603050405020304" pitchFamily="18" charset="0"/>
              <a:buChar char="˗"/>
              <a:defRPr sz="1200">
                <a:latin typeface="+mn-lt"/>
              </a:defRPr>
            </a:lvl2pPr>
            <a:lvl3pPr marL="517525" indent="-114300">
              <a:buSzPct val="75000"/>
              <a:buFont typeface="Wingdings" panose="05000000000000000000" pitchFamily="2" charset="2"/>
              <a:buChar char="§"/>
              <a:defRPr sz="1200">
                <a:latin typeface="+mn-lt"/>
              </a:defRPr>
            </a:lvl3pPr>
            <a:lvl4pPr marL="1600200" indent="-228600">
              <a:buFont typeface="Times New Roman" panose="02020603050405020304" pitchFamily="18" charset="0"/>
              <a:buChar char="-"/>
              <a:defRPr sz="1400"/>
            </a:lvl4pPr>
            <a:lvl5pPr marL="2057400" indent="-228600">
              <a:buFont typeface="Times New Roman" panose="02020603050405020304" pitchFamily="18" charset="0"/>
              <a:buChar char="-"/>
              <a:defRPr sz="14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939722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FA4799-85FC-45F2-BB3B-7F7DD072F1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23CEF73-EB37-4D45-98BD-878AAB5F40E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>
            <a:normAutofit/>
          </a:bodyPr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FE1A854-5AC6-4757-9CF6-4E0983CCA1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900"/>
            </a:lvl1pPr>
          </a:lstStyle>
          <a:p>
            <a:fld id="{EFCE5930-EFCA-421A-997F-A3600C7D26D3}" type="datetime1">
              <a:rPr lang="en-US" smtClean="0"/>
              <a:t>5/25/2023</a:t>
            </a:fld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4CE39A-C480-4C89-AEA3-B578728D1B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900"/>
            </a:lvl1pPr>
          </a:lstStyle>
          <a:p>
            <a:fld id="{83CA38FF-0295-4B26-BA2A-354CF401BEA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895096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460A51-57F9-457A-9FDC-A08A51563E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519196"/>
          </a:xfrm>
        </p:spPr>
        <p:txBody>
          <a:bodyPr>
            <a:normAutofit/>
          </a:bodyPr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C2FBFBB-9462-4488-B1C9-8610712FB90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944479"/>
            <a:ext cx="5181600" cy="523248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5237B87-CE34-443B-A3B3-0B30C601198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944479"/>
            <a:ext cx="5181600" cy="523248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E349B00-565A-441D-956A-9B56D99DDA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900"/>
            </a:lvl1pPr>
          </a:lstStyle>
          <a:p>
            <a:fld id="{D0D272A1-4B26-43D8-B21A-7F23414CEBBD}" type="datetime1">
              <a:rPr lang="en-US" smtClean="0"/>
              <a:t>5/25/2023</a:t>
            </a:fld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2210FA4-CD00-467E-9CD5-0CDCA02F82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900"/>
            </a:lvl1pPr>
          </a:lstStyle>
          <a:p>
            <a:fld id="{83CA38FF-0295-4B26-BA2A-354CF401BEA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217107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2C87EA-F661-4048-A4D2-70DD618344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6"/>
            <a:ext cx="10515600" cy="531228"/>
          </a:xfrm>
        </p:spPr>
        <p:txBody>
          <a:bodyPr>
            <a:normAutofit/>
          </a:bodyPr>
          <a:lstStyle>
            <a:lvl1pPr>
              <a:defRPr sz="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4CE85CF-6B79-47BD-AF46-7782F2C22CE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965284"/>
            <a:ext cx="5157787" cy="478505"/>
          </a:xfrm>
        </p:spPr>
        <p:txBody>
          <a:bodyPr anchor="b">
            <a:normAutofit/>
          </a:bodyPr>
          <a:lstStyle>
            <a:lvl1pPr marL="0" indent="0">
              <a:buNone/>
              <a:defRPr sz="1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9972CBC-6F58-4FAC-9A1D-5074B2BD765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1512719"/>
            <a:ext cx="5157787" cy="467694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948AD0E-93F9-4140-9977-825A3C8F706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0612" y="965284"/>
            <a:ext cx="5183188" cy="478505"/>
          </a:xfrm>
        </p:spPr>
        <p:txBody>
          <a:bodyPr anchor="b">
            <a:normAutofit/>
          </a:bodyPr>
          <a:lstStyle>
            <a:lvl1pPr marL="0" indent="0">
              <a:buNone/>
              <a:defRPr sz="1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0B7A856-74FF-4251-96A2-D47A281F3E0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1512719"/>
            <a:ext cx="5183188" cy="467694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36F3621-1076-47F1-AD7B-3996CEA0A9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900"/>
            </a:lvl1pPr>
          </a:lstStyle>
          <a:p>
            <a:fld id="{4660EF72-0CE4-43B5-96D8-15A31CFDAD1F}" type="datetime1">
              <a:rPr lang="en-US" smtClean="0"/>
              <a:t>5/25/2023</a:t>
            </a:fld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9CEE5C1-EB36-478F-A4BD-9057E7371D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900"/>
            </a:lvl1pPr>
          </a:lstStyle>
          <a:p>
            <a:fld id="{83CA38FF-0295-4B26-BA2A-354CF401BEA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744319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729E6E-EE17-4399-9751-1075DDA8B2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525212"/>
          </a:xfrm>
        </p:spPr>
        <p:txBody>
          <a:bodyPr>
            <a:normAutofit/>
          </a:bodyPr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87F7A0C-12CD-4290-A32F-101C7D84F21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199" y="6356350"/>
            <a:ext cx="2909637" cy="365125"/>
          </a:xfrm>
        </p:spPr>
        <p:txBody>
          <a:bodyPr/>
          <a:lstStyle>
            <a:lvl1pPr>
              <a:defRPr sz="900"/>
            </a:lvl1pPr>
          </a:lstStyle>
          <a:p>
            <a:fld id="{10B6EA75-6E91-43EB-A8DC-AEF9C62AF46E}" type="datetime1">
              <a:rPr lang="en-US" smtClean="0"/>
              <a:t>5/25/2023</a:t>
            </a:fld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37640C0-682F-4C94-8B95-9C20B0C342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900"/>
            </a:lvl1pPr>
          </a:lstStyle>
          <a:p>
            <a:fld id="{83CA38FF-0295-4B26-BA2A-354CF401BEA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974320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6B79200-12A8-4523-8402-2F5FACD2ECC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199" y="6356350"/>
            <a:ext cx="2795337" cy="365125"/>
          </a:xfrm>
        </p:spPr>
        <p:txBody>
          <a:bodyPr/>
          <a:lstStyle>
            <a:lvl1pPr>
              <a:defRPr sz="900"/>
            </a:lvl1pPr>
          </a:lstStyle>
          <a:p>
            <a:fld id="{57A547CC-F519-4D1A-90FD-31938B4099F2}" type="datetime1">
              <a:rPr lang="en-US" smtClean="0"/>
              <a:t>5/25/2023</a:t>
            </a:fld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C96C7D0-9E47-47A9-80D0-64A5E3088D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900"/>
            </a:lvl1pPr>
          </a:lstStyle>
          <a:p>
            <a:fld id="{83CA38FF-0295-4B26-BA2A-354CF401BEA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481669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EAA20F-9E34-45E6-BEC1-99DE8C3123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530225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4461CB3-D597-46EF-8162-AE0BD3387BD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B057DDE-7A9A-46B1-8A43-B4D011D0F0C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995363"/>
            <a:ext cx="3932237" cy="4873625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D411CFD-9B08-4584-93D0-C0CD195CB5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900"/>
            </a:lvl1pPr>
          </a:lstStyle>
          <a:p>
            <a:fld id="{050C013C-DC7E-4C68-8E5D-16BA8FF7D8FF}" type="datetime1">
              <a:rPr lang="en-US" smtClean="0"/>
              <a:t>5/25/2023</a:t>
            </a:fld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8620C2C-8E71-4CA2-A7BC-89457B6CD6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900"/>
            </a:lvl1pPr>
          </a:lstStyle>
          <a:p>
            <a:fld id="{83CA38FF-0295-4B26-BA2A-354CF401BEA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085195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E2CF00-3231-4379-8775-B53E4D8EDE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613611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933424A-D221-45C5-AAF8-05A1B40262F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E2C2752-9E05-4BA5-ABC5-6C5A2AE0EAB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1124953"/>
            <a:ext cx="3932237" cy="4744035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656AE14-999E-4991-9BB7-AF71336A6A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900"/>
            </a:lvl1pPr>
          </a:lstStyle>
          <a:p>
            <a:fld id="{8D932EF2-2601-4866-ADDD-FA109D2DE53A}" type="datetime1">
              <a:rPr lang="en-US" smtClean="0"/>
              <a:t>5/25/2023</a:t>
            </a:fld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CD355E0-33D6-45CD-AFEB-8266884EC0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900"/>
            </a:lvl1pPr>
          </a:lstStyle>
          <a:p>
            <a:fld id="{83CA38FF-0295-4B26-BA2A-354CF401BEA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926970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E63006-72B7-40F2-A439-D7CD5A6A1B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549275"/>
          </a:xfrm>
        </p:spPr>
        <p:txBody>
          <a:bodyPr>
            <a:normAutofit/>
          </a:bodyPr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B8332B0-EEAA-4E42-8FF1-7AF810DED93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956511"/>
            <a:ext cx="10515600" cy="5220452"/>
          </a:xfrm>
        </p:spPr>
        <p:txBody>
          <a:bodyPr vert="eaVert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364AAA7-61CE-45AB-A40F-9D5D7FB544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900"/>
            </a:lvl1pPr>
          </a:lstStyle>
          <a:p>
            <a:fld id="{FA726536-87F1-464C-B755-1B498500203B}" type="datetime1">
              <a:rPr lang="en-US" smtClean="0"/>
              <a:t>5/25/2023</a:t>
            </a:fld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0D7A986-3375-4D37-83B2-0CECFB219F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900"/>
            </a:lvl1pPr>
          </a:lstStyle>
          <a:p>
            <a:fld id="{83CA38FF-0295-4B26-BA2A-354CF401BEA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0901282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9BEDE5B-7991-4E1D-8682-890F085A10A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10485520" y="365125"/>
            <a:ext cx="868279" cy="5811838"/>
          </a:xfrm>
        </p:spPr>
        <p:txBody>
          <a:bodyPr vert="eaVert">
            <a:normAutofit/>
          </a:bodyPr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6A0C176-8F91-427D-90D6-100D1861D95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199" y="365125"/>
            <a:ext cx="9593179" cy="5811838"/>
          </a:xfrm>
        </p:spPr>
        <p:txBody>
          <a:bodyPr vert="eaVert">
            <a:normAutofit/>
          </a:bodyPr>
          <a:lstStyle>
            <a:lvl1pPr>
              <a:defRPr sz="2000"/>
            </a:lvl1pPr>
            <a:lvl2pPr marL="685800" indent="-228600">
              <a:buFont typeface="Times New Roman" panose="02020603050405020304" pitchFamily="18" charset="0"/>
              <a:buChar char="˗"/>
              <a:defRPr sz="1800" b="0"/>
            </a:lvl2pPr>
            <a:lvl3pPr marL="1143000" indent="-228600">
              <a:buSzPct val="50000"/>
              <a:buFont typeface="Courier New" panose="02070309020205020404" pitchFamily="49" charset="0"/>
              <a:buChar char="o"/>
              <a:defRPr sz="1600"/>
            </a:lvl3pPr>
            <a:lvl4pPr marL="1600200" indent="-228600">
              <a:buSzPct val="50000"/>
              <a:buFont typeface="Wingdings" panose="05000000000000000000" pitchFamily="2" charset="2"/>
              <a:buChar char="§"/>
              <a:defRPr sz="1400"/>
            </a:lvl4pPr>
            <a:lvl5pPr>
              <a:buSzPct val="50000"/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C2B793E-971F-414F-8298-00863FD271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900"/>
            </a:lvl1pPr>
          </a:lstStyle>
          <a:p>
            <a:fld id="{3F488198-8CB3-429F-BD01-74EF5C68D202}" type="datetime1">
              <a:rPr lang="en-US" smtClean="0"/>
              <a:t>5/25/2023</a:t>
            </a:fld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A0E6851-B8AE-47A5-9F1A-147F872DFE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900"/>
            </a:lvl1pPr>
          </a:lstStyle>
          <a:p>
            <a:fld id="{83CA38FF-0295-4B26-BA2A-354CF401BEA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724507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2E7F01E-A95A-4B66-9795-A7D284EE94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5312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FB64C3B-EC48-4FFD-9ECB-B69A3F6D413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956511"/>
            <a:ext cx="10515600" cy="522045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7C50100-1A07-4DAA-B045-5EB89C3E09B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4176DA-3B96-4A05-BEE1-9A514AA89D6A}" type="datetime1">
              <a:rPr lang="en-US" smtClean="0"/>
              <a:t>5/25/2023</a:t>
            </a:fld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D0C1432-FD17-4CAD-8771-F56F222A4FD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CA38FF-0295-4B26-BA2A-354CF401BEA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467561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28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Times New Roman" panose="02020603050405020304" pitchFamily="18" charset="0"/>
        <a:buChar char="-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Times New Roman" panose="02020603050405020304" pitchFamily="18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SzPct val="75000"/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SzPct val="75000"/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mailto:dboomstein@gmail.com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eg"/><Relationship Id="rId3" Type="http://schemas.openxmlformats.org/officeDocument/2006/relationships/image" Target="../media/image13.png"/><Relationship Id="rId7" Type="http://schemas.openxmlformats.org/officeDocument/2006/relationships/image" Target="../media/image17.jp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png"/><Relationship Id="rId9" Type="http://schemas.openxmlformats.org/officeDocument/2006/relationships/image" Target="../media/image19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hyperlink" Target="https://photographylife.com/photography-backup-workflow" TargetMode="External"/><Relationship Id="rId3" Type="http://schemas.openxmlformats.org/officeDocument/2006/relationships/hyperlink" Target="https://www.seagate.com/support/kb/backup-and-mirror-differences-faq/" TargetMode="External"/><Relationship Id="rId7" Type="http://schemas.openxmlformats.org/officeDocument/2006/relationships/hyperlink" Target="https://en.wikipedia.org/wiki/Network-attached_storage" TargetMode="External"/><Relationship Id="rId2" Type="http://schemas.openxmlformats.org/officeDocument/2006/relationships/hyperlink" Target="http://www.photofocus.com/author/mrvanelli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culturedkiwi.com/photography-backup-workflow/" TargetMode="External"/><Relationship Id="rId5" Type="http://schemas.openxmlformats.org/officeDocument/2006/relationships/hyperlink" Target="https://www.techradar.com/best/best-ways-to-backup-photos" TargetMode="External"/><Relationship Id="rId10" Type="http://schemas.openxmlformats.org/officeDocument/2006/relationships/hyperlink" Target="https://theroad-islife.com/back-up-photos-while-travelling/" TargetMode="External"/><Relationship Id="rId4" Type="http://schemas.openxmlformats.org/officeDocument/2006/relationships/hyperlink" Target="https://www.cbackup.com/articles/best-online-backup-for-photographers.html" TargetMode="External"/><Relationship Id="rId9" Type="http://schemas.openxmlformats.org/officeDocument/2006/relationships/hyperlink" Target="https://www.usbmemorydirect.com/blog/how-to-store-digital-photo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2547B0-4D5E-46F5-A927-D9D21253220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sz="2800" dirty="0"/>
              <a:t>Backing Up &amp; Archiving Your Photo Files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E12484E-36F8-4465-B37E-9193EA92855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US" sz="1600" dirty="0"/>
              <a:t>A. David Boomstein, </a:t>
            </a:r>
            <a:r>
              <a:rPr lang="en-US" sz="1600" dirty="0">
                <a:hlinkClick r:id="rId3"/>
              </a:rPr>
              <a:t>dboomstein@gmail.com</a:t>
            </a:r>
            <a:r>
              <a:rPr lang="en-US" sz="1600" dirty="0"/>
              <a:t> 2023-05-25</a:t>
            </a:r>
            <a:endParaRPr lang="en-US" sz="1600" i="1" dirty="0"/>
          </a:p>
        </p:txBody>
      </p:sp>
    </p:spTree>
    <p:extLst>
      <p:ext uri="{BB962C8B-B14F-4D97-AF65-F5344CB8AC3E}">
        <p14:creationId xmlns:p14="http://schemas.microsoft.com/office/powerpoint/2010/main" val="5935466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710B0FD7-BD90-9AF2-F1DD-B7BA11DD9C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Topics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6302B66-B874-F553-DDEA-6473F7134E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CA38FF-0295-4B26-BA2A-354CF401BEAC}" type="slidenum">
              <a:rPr lang="en-US" smtClean="0"/>
              <a:pPr/>
              <a:t>2</a:t>
            </a:fld>
            <a:endParaRPr lang="en-US" dirty="0"/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3AA4092C-CA68-E96B-F88F-0F74E74C548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1900" dirty="0"/>
              <a:t>Backing Up Your Files - The Traditional 3-2-1 Strategy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1900" dirty="0"/>
              <a:t>What do you want to Back Up / Archive?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1900" dirty="0"/>
              <a:t>What do you want to Back Up / Archive? (cont.)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1900" dirty="0"/>
              <a:t>What Do You Really Want To Do?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1900" dirty="0"/>
              <a:t>Considerations for Selecting an Approach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1900" dirty="0"/>
              <a:t>A Few Questions to Ask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1900" dirty="0"/>
              <a:t>How To Store Digital Photos: 5 Safest Ways??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1900" dirty="0"/>
              <a:t>What are the Cons to Your Current and Selected Approach?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1900" dirty="0"/>
              <a:t>Applications &amp; Hardware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1900" dirty="0"/>
              <a:t>Workflow &amp; Considerations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1900" dirty="0"/>
              <a:t>One Photographer's Workflow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1900" dirty="0"/>
              <a:t>Simple Things to Do that Will Help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1900" dirty="0"/>
              <a:t>Application Settings, Preference Files, Plugins, etc. 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1900" dirty="0"/>
              <a:t>Reference materials used in creating this presentation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8687702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BBA243DF-2EA0-B9E6-8DEB-918FECC2EE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Backing Up Your Files - The Traditional 3-2-1 Strategy</a:t>
            </a:r>
            <a:endParaRPr lang="en-US" baseline="30000" dirty="0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07CFBCEF-1AD1-1FB6-AEA8-BB7B5CBBB46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The 3-2-1 Rule</a:t>
            </a:r>
          </a:p>
          <a:p>
            <a:pPr marL="514350" lvl="1"/>
            <a:r>
              <a:rPr lang="en-US" dirty="0"/>
              <a:t>Keep at least </a:t>
            </a:r>
            <a:r>
              <a:rPr lang="en-US" b="1" u="sng" dirty="0"/>
              <a:t>Three</a:t>
            </a:r>
            <a:r>
              <a:rPr lang="en-US" dirty="0"/>
              <a:t> copies of your data</a:t>
            </a:r>
          </a:p>
          <a:p>
            <a:pPr marL="687388" lvl="2" indent="-166688"/>
            <a:r>
              <a:rPr lang="en-US" dirty="0"/>
              <a:t>Store </a:t>
            </a:r>
            <a:r>
              <a:rPr lang="en-US" b="1" u="sng" dirty="0"/>
              <a:t>Two</a:t>
            </a:r>
            <a:r>
              <a:rPr lang="en-US" dirty="0"/>
              <a:t> of those copies on separate media</a:t>
            </a:r>
          </a:p>
          <a:p>
            <a:pPr marL="687388" lvl="2" indent="-166688"/>
            <a:r>
              <a:rPr lang="en-US" dirty="0"/>
              <a:t>Store at least </a:t>
            </a:r>
            <a:r>
              <a:rPr lang="en-US" b="1" u="sng" dirty="0"/>
              <a:t>One</a:t>
            </a:r>
            <a:r>
              <a:rPr lang="en-US" dirty="0"/>
              <a:t> additional copy at an offsite location.</a:t>
            </a:r>
          </a:p>
          <a:p>
            <a:r>
              <a:rPr lang="en-US" dirty="0"/>
              <a:t>Created about 11-years ago, its to basic, outdated, </a:t>
            </a:r>
          </a:p>
          <a:p>
            <a:pPr marL="514350" lvl="1"/>
            <a:r>
              <a:rPr lang="en-US" dirty="0"/>
              <a:t>It doesn’t take into account the limitations and life expectancy of storage medium.</a:t>
            </a:r>
          </a:p>
          <a:p>
            <a:pPr marL="514350" lvl="1"/>
            <a:r>
              <a:rPr lang="en-US" dirty="0"/>
              <a:t>It doesn’t take into account ransomware!</a:t>
            </a:r>
          </a:p>
          <a:p>
            <a:r>
              <a:rPr lang="en-US" dirty="0"/>
              <a:t>The most glaring problem with the traditional 3-2-1 backup rule</a:t>
            </a:r>
          </a:p>
          <a:p>
            <a:pPr lvl="1"/>
            <a:r>
              <a:rPr lang="en-US" b="1" dirty="0"/>
              <a:t>Doesn't take into account that your backups could become compromised, too!</a:t>
            </a:r>
          </a:p>
          <a:p>
            <a:pPr lvl="1"/>
            <a:r>
              <a:rPr lang="en-US" b="1" dirty="0"/>
              <a:t>Focusses on images, not:</a:t>
            </a:r>
          </a:p>
          <a:p>
            <a:pPr lvl="2"/>
            <a:r>
              <a:rPr lang="en-US" b="1" dirty="0"/>
              <a:t>LR / PS ? Other Apps</a:t>
            </a:r>
          </a:p>
          <a:p>
            <a:pPr marL="57150"/>
            <a:endParaRPr lang="en-US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FD51AEC5-BB4D-6B46-6452-5288D79F02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CA38FF-0295-4B26-BA2A-354CF401BEAC}" type="slidenum">
              <a:rPr lang="en-US" smtClean="0"/>
              <a:pPr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1280530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E3B772-6B8C-D808-895E-4F2650C9C7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What do you want to Back Up / Archive?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F7DABC0F-A369-EB71-F8B5-7400F2756A0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lnSpc>
                <a:spcPct val="120000"/>
              </a:lnSpc>
            </a:pPr>
            <a:r>
              <a:rPr lang="en-US" sz="2900" b="1" i="1" dirty="0"/>
              <a:t>Do you know where all of your files are located?</a:t>
            </a:r>
          </a:p>
          <a:p>
            <a:pPr>
              <a:lnSpc>
                <a:spcPct val="120000"/>
              </a:lnSpc>
            </a:pPr>
            <a:r>
              <a:rPr lang="en-US" dirty="0"/>
              <a:t>Your Photos </a:t>
            </a:r>
          </a:p>
          <a:p>
            <a:pPr lvl="1">
              <a:lnSpc>
                <a:spcPct val="120000"/>
              </a:lnSpc>
            </a:pPr>
            <a:r>
              <a:rPr lang="en-US" b="1" i="1" u="sng" dirty="0"/>
              <a:t>All over - you current and old hard drives</a:t>
            </a:r>
            <a:r>
              <a:rPr lang="en-US" dirty="0"/>
              <a:t>, external drives, the free / small cloud backups - Office 365, OneDrive, etc.</a:t>
            </a:r>
          </a:p>
          <a:p>
            <a:pPr lvl="1">
              <a:lnSpc>
                <a:spcPct val="120000"/>
              </a:lnSpc>
            </a:pPr>
            <a:r>
              <a:rPr lang="en-US" dirty="0"/>
              <a:t>Your </a:t>
            </a:r>
            <a:r>
              <a:rPr lang="en-US" b="1" i="1" u="sng" dirty="0"/>
              <a:t>phone and it's backup</a:t>
            </a:r>
            <a:r>
              <a:rPr lang="en-US" dirty="0"/>
              <a:t> - current and old!</a:t>
            </a:r>
          </a:p>
          <a:p>
            <a:pPr>
              <a:lnSpc>
                <a:spcPct val="120000"/>
              </a:lnSpc>
            </a:pPr>
            <a:r>
              <a:rPr lang="en-US" dirty="0"/>
              <a:t>Do you have video files</a:t>
            </a:r>
          </a:p>
          <a:p>
            <a:pPr>
              <a:lnSpc>
                <a:spcPct val="120000"/>
              </a:lnSpc>
            </a:pPr>
            <a:r>
              <a:rPr lang="en-US" dirty="0"/>
              <a:t>When was the last time you opened all those </a:t>
            </a:r>
            <a:r>
              <a:rPr lang="en-US" b="1" i="1" u="sng" dirty="0"/>
              <a:t>boxes of film negatives &amp; old pictures</a:t>
            </a:r>
            <a:r>
              <a:rPr lang="en-US" dirty="0"/>
              <a:t>?</a:t>
            </a:r>
          </a:p>
          <a:p>
            <a:pPr>
              <a:lnSpc>
                <a:spcPct val="120000"/>
              </a:lnSpc>
            </a:pPr>
            <a:r>
              <a:rPr lang="en-US" dirty="0"/>
              <a:t>Lightroom Catalogs - </a:t>
            </a:r>
            <a:r>
              <a:rPr lang="en-US" b="1" i="1" u="sng" dirty="0"/>
              <a:t>current and old</a:t>
            </a:r>
          </a:p>
          <a:p>
            <a:pPr>
              <a:lnSpc>
                <a:spcPct val="120000"/>
              </a:lnSpc>
            </a:pPr>
            <a:r>
              <a:rPr lang="en-US" dirty="0"/>
              <a:t>Templates / Folders</a:t>
            </a:r>
          </a:p>
          <a:p>
            <a:pPr>
              <a:lnSpc>
                <a:spcPct val="120000"/>
              </a:lnSpc>
            </a:pPr>
            <a:r>
              <a:rPr lang="en-US" dirty="0"/>
              <a:t>Lightroom &amp; Photoshop</a:t>
            </a:r>
          </a:p>
          <a:p>
            <a:pPr lvl="1">
              <a:lnSpc>
                <a:spcPct val="120000"/>
              </a:lnSpc>
            </a:pPr>
            <a:r>
              <a:rPr lang="en-US" dirty="0"/>
              <a:t>Presets, Plug-Ins, Actions</a:t>
            </a:r>
          </a:p>
          <a:p>
            <a:pPr lvl="1">
              <a:lnSpc>
                <a:spcPct val="120000"/>
              </a:lnSpc>
            </a:pPr>
            <a:r>
              <a:rPr lang="en-US" dirty="0"/>
              <a:t>Camera Profiles, Brushes, etc. </a:t>
            </a:r>
          </a:p>
          <a:p>
            <a:pPr lvl="1">
              <a:lnSpc>
                <a:spcPct val="120000"/>
              </a:lnSpc>
            </a:pPr>
            <a:r>
              <a:rPr lang="en-US" dirty="0"/>
              <a:t>Templates, ex. Printing, exporting to Instagram, etc.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269FF9A-B413-9DDD-90F5-EA671560D1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CA38FF-0295-4B26-BA2A-354CF401BEAC}" type="slidenum">
              <a:rPr lang="en-US" smtClean="0"/>
              <a:pPr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1689916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E3B772-6B8C-D808-895E-4F2650C9C7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What do you want to Back Up / Archive? (cont.)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F7DABC0F-A369-EB71-F8B5-7400F2756A0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20000"/>
              </a:lnSpc>
              <a:spcBef>
                <a:spcPts val="600"/>
              </a:spcBef>
            </a:pPr>
            <a:r>
              <a:rPr lang="en-US" sz="2400" b="1" i="1" dirty="0"/>
              <a:t>Do you know where all of your files are located?</a:t>
            </a:r>
          </a:p>
          <a:p>
            <a:pPr>
              <a:lnSpc>
                <a:spcPct val="120000"/>
              </a:lnSpc>
              <a:spcBef>
                <a:spcPts val="600"/>
              </a:spcBef>
            </a:pPr>
            <a:r>
              <a:rPr lang="en-US" dirty="0"/>
              <a:t>In Windows</a:t>
            </a:r>
          </a:p>
          <a:p>
            <a:pPr lvl="1">
              <a:lnSpc>
                <a:spcPct val="120000"/>
              </a:lnSpc>
              <a:spcBef>
                <a:spcPts val="300"/>
              </a:spcBef>
            </a:pPr>
            <a:r>
              <a:rPr lang="en-US" sz="1600" dirty="0"/>
              <a:t>"C:\Users\UserName\Pictures"</a:t>
            </a:r>
          </a:p>
          <a:p>
            <a:pPr lvl="2">
              <a:lnSpc>
                <a:spcPct val="120000"/>
              </a:lnSpc>
              <a:spcBef>
                <a:spcPts val="300"/>
              </a:spcBef>
            </a:pPr>
            <a:r>
              <a:rPr lang="en-US" dirty="0"/>
              <a:t>"C:\Users\UserName\8TB HDD (K)"</a:t>
            </a:r>
          </a:p>
          <a:p>
            <a:pPr lvl="1">
              <a:lnSpc>
                <a:spcPct val="120000"/>
              </a:lnSpc>
              <a:spcBef>
                <a:spcPts val="300"/>
              </a:spcBef>
            </a:pPr>
            <a:r>
              <a:rPr lang="en-US" sz="1600" dirty="0"/>
              <a:t>C:\Users\__\AppData\Roaming\Adobe</a:t>
            </a:r>
          </a:p>
          <a:p>
            <a:pPr lvl="2">
              <a:lnSpc>
                <a:spcPct val="120000"/>
              </a:lnSpc>
              <a:spcBef>
                <a:spcPts val="300"/>
              </a:spcBef>
            </a:pPr>
            <a:r>
              <a:rPr lang="en-US" dirty="0"/>
              <a:t>\Adobe Photoshop\</a:t>
            </a:r>
          </a:p>
          <a:p>
            <a:pPr lvl="2">
              <a:lnSpc>
                <a:spcPct val="120000"/>
              </a:lnSpc>
              <a:spcBef>
                <a:spcPts val="300"/>
              </a:spcBef>
            </a:pPr>
            <a:r>
              <a:rPr lang="en-US" dirty="0"/>
              <a:t>\CameraRaw\</a:t>
            </a:r>
          </a:p>
          <a:p>
            <a:pPr lvl="2">
              <a:lnSpc>
                <a:spcPct val="120000"/>
              </a:lnSpc>
              <a:spcBef>
                <a:spcPts val="300"/>
              </a:spcBef>
            </a:pPr>
            <a:r>
              <a:rPr lang="en-US" dirty="0"/>
              <a:t>\Creative Cloud Libraries\</a:t>
            </a:r>
          </a:p>
          <a:p>
            <a:pPr lvl="2">
              <a:lnSpc>
                <a:spcPct val="120000"/>
              </a:lnSpc>
              <a:spcBef>
                <a:spcPts val="300"/>
              </a:spcBef>
            </a:pPr>
            <a:r>
              <a:rPr lang="en-US" dirty="0"/>
              <a:t>\Lightroom\</a:t>
            </a:r>
          </a:p>
          <a:p>
            <a:pPr lvl="2">
              <a:lnSpc>
                <a:spcPct val="120000"/>
              </a:lnSpc>
              <a:spcBef>
                <a:spcPts val="300"/>
              </a:spcBef>
            </a:pPr>
            <a:r>
              <a:rPr lang="en-US" dirty="0"/>
              <a:t>\Photoshop\</a:t>
            </a:r>
          </a:p>
          <a:p>
            <a:pPr lvl="2">
              <a:lnSpc>
                <a:spcPct val="120000"/>
              </a:lnSpc>
              <a:spcBef>
                <a:spcPts val="300"/>
              </a:spcBef>
            </a:pPr>
            <a:r>
              <a:rPr lang="en-US" dirty="0"/>
              <a:t>\User Owned Fonts\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269FF9A-B413-9DDD-90F5-EA671560D1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CA38FF-0295-4B26-BA2A-354CF401BEAC}" type="slidenum">
              <a:rPr lang="en-US" smtClean="0"/>
              <a:pPr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6754774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7E5F70-27C9-FECD-5E1E-9648AFC152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What Do You </a:t>
            </a:r>
            <a:r>
              <a:rPr lang="en-US" b="1" i="1" u="sng" dirty="0"/>
              <a:t>Really</a:t>
            </a:r>
            <a:r>
              <a:rPr lang="en-US" dirty="0"/>
              <a:t> Want To Do?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B190605-C8F4-773E-702F-A9A140195B9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076826"/>
            <a:ext cx="10515600" cy="5342141"/>
          </a:xfrm>
        </p:spPr>
        <p:txBody>
          <a:bodyPr>
            <a:normAutofit fontScale="85000" lnSpcReduction="20000"/>
          </a:bodyPr>
          <a:lstStyle/>
          <a:p>
            <a:r>
              <a:rPr lang="en-US" sz="1800" b="1" i="1" u="none" strike="noStrike" baseline="0" dirty="0">
                <a:latin typeface="+mj-lt"/>
              </a:rPr>
              <a:t>Sync</a:t>
            </a:r>
            <a:r>
              <a:rPr lang="en-US" sz="1800" b="0" i="0" u="none" strike="noStrike" baseline="0" dirty="0">
                <a:latin typeface="+mj-lt"/>
              </a:rPr>
              <a:t> your files?</a:t>
            </a:r>
          </a:p>
          <a:p>
            <a:pPr lvl="1"/>
            <a:r>
              <a:rPr lang="en-US" sz="1500" b="1" i="1" dirty="0">
                <a:latin typeface="+mj-lt"/>
              </a:rPr>
              <a:t>Create two, or more, identical copies</a:t>
            </a:r>
            <a:r>
              <a:rPr lang="en-US" sz="1500" dirty="0">
                <a:latin typeface="+mj-lt"/>
              </a:rPr>
              <a:t> of your files </a:t>
            </a:r>
            <a:r>
              <a:rPr lang="en-US" sz="1500" b="1" i="1" dirty="0">
                <a:latin typeface="+mj-lt"/>
              </a:rPr>
              <a:t>on two hard drives</a:t>
            </a:r>
            <a:r>
              <a:rPr lang="en-US" sz="1500" dirty="0">
                <a:latin typeface="+mj-lt"/>
              </a:rPr>
              <a:t>.</a:t>
            </a:r>
          </a:p>
          <a:p>
            <a:pPr lvl="2"/>
            <a:r>
              <a:rPr lang="en-US" sz="1300" dirty="0">
                <a:latin typeface="+mj-lt"/>
              </a:rPr>
              <a:t>The files are updated every time you / or the app updates or saves</a:t>
            </a:r>
          </a:p>
          <a:p>
            <a:pPr lvl="2"/>
            <a:r>
              <a:rPr lang="en-US" sz="1300" dirty="0">
                <a:latin typeface="+mj-lt"/>
              </a:rPr>
              <a:t>The files are synced every time the a difference is detected on the other drive. If a change is detected on Drive A, then the corresponding file on Drive B is updated.</a:t>
            </a:r>
          </a:p>
          <a:p>
            <a:pPr marL="228600" lvl="2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US" sz="1800" b="1" i="1" dirty="0">
                <a:latin typeface="+mj-lt"/>
              </a:rPr>
              <a:t>Back up</a:t>
            </a:r>
            <a:r>
              <a:rPr lang="en-US" sz="1800" dirty="0">
                <a:latin typeface="+mj-lt"/>
              </a:rPr>
              <a:t> your files?</a:t>
            </a:r>
          </a:p>
          <a:p>
            <a:pPr lvl="1"/>
            <a:r>
              <a:rPr lang="en-US" sz="1500" dirty="0">
                <a:latin typeface="+mj-lt"/>
              </a:rPr>
              <a:t>Backup is the </a:t>
            </a:r>
            <a:r>
              <a:rPr lang="en-US" sz="1500" b="1" i="1" dirty="0">
                <a:latin typeface="+mj-lt"/>
              </a:rPr>
              <a:t>process of creating a copy</a:t>
            </a:r>
            <a:r>
              <a:rPr lang="en-US" sz="1500" dirty="0">
                <a:latin typeface="+mj-lt"/>
              </a:rPr>
              <a:t> of the data on your system </a:t>
            </a:r>
            <a:r>
              <a:rPr lang="en-US" sz="1500" b="1" i="1" dirty="0">
                <a:latin typeface="+mj-lt"/>
              </a:rPr>
              <a:t>that you use for </a:t>
            </a:r>
            <a:r>
              <a:rPr lang="en-US" sz="1500" b="1" i="1" u="sng" dirty="0">
                <a:latin typeface="+mj-lt"/>
              </a:rPr>
              <a:t>recovery</a:t>
            </a:r>
            <a:r>
              <a:rPr lang="en-US" sz="1500" i="1" dirty="0">
                <a:latin typeface="+mj-lt"/>
              </a:rPr>
              <a:t> </a:t>
            </a:r>
            <a:r>
              <a:rPr lang="en-US" sz="1500" dirty="0">
                <a:latin typeface="+mj-lt"/>
              </a:rPr>
              <a:t>in case </a:t>
            </a:r>
            <a:r>
              <a:rPr lang="en-US" sz="1500" b="1" i="1" dirty="0">
                <a:latin typeface="+mj-lt"/>
              </a:rPr>
              <a:t>your original data is lost or corrupted</a:t>
            </a:r>
            <a:r>
              <a:rPr lang="en-US" sz="1500" dirty="0">
                <a:latin typeface="+mj-lt"/>
              </a:rPr>
              <a:t>. </a:t>
            </a:r>
          </a:p>
          <a:p>
            <a:pPr lvl="1"/>
            <a:r>
              <a:rPr lang="en-US" sz="1500" dirty="0">
                <a:latin typeface="+mj-lt"/>
              </a:rPr>
              <a:t>You can also use backup to recover copies of older files if you have deleted them from your system.</a:t>
            </a:r>
          </a:p>
          <a:p>
            <a:pPr lvl="1"/>
            <a:r>
              <a:rPr lang="en-US" sz="1500" dirty="0">
                <a:latin typeface="+mj-lt"/>
              </a:rPr>
              <a:t>Backup provides scheduling options whereas Mirror is continuously monitoring the ‘Mirror’ folder(s) </a:t>
            </a:r>
          </a:p>
          <a:p>
            <a:pPr lvl="1"/>
            <a:r>
              <a:rPr lang="en-US" sz="1500" dirty="0">
                <a:latin typeface="+mj-lt"/>
              </a:rPr>
              <a:t>Backup allows users to select source folders from internal drives</a:t>
            </a:r>
          </a:p>
          <a:p>
            <a:pPr marL="228600" lvl="2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US" sz="1800" b="1" i="1" dirty="0">
                <a:latin typeface="+mj-lt"/>
              </a:rPr>
              <a:t>Mirror</a:t>
            </a:r>
            <a:r>
              <a:rPr lang="en-US" sz="1800" dirty="0">
                <a:latin typeface="+mj-lt"/>
              </a:rPr>
              <a:t> your files?</a:t>
            </a:r>
          </a:p>
          <a:p>
            <a:pPr lvl="1"/>
            <a:r>
              <a:rPr lang="en-US" sz="1500" b="1" i="1" dirty="0">
                <a:latin typeface="+mj-lt"/>
              </a:rPr>
              <a:t>Replicating</a:t>
            </a:r>
            <a:r>
              <a:rPr lang="en-US" sz="1500" dirty="0">
                <a:latin typeface="+mj-lt"/>
              </a:rPr>
              <a:t> the contents of files.</a:t>
            </a:r>
          </a:p>
          <a:p>
            <a:pPr lvl="1"/>
            <a:r>
              <a:rPr lang="en-US" sz="1500" dirty="0">
                <a:latin typeface="+mj-lt"/>
              </a:rPr>
              <a:t>Mirror creates a new computer folder named Mirror. </a:t>
            </a:r>
          </a:p>
          <a:p>
            <a:pPr lvl="1"/>
            <a:r>
              <a:rPr lang="en-US" sz="1500" dirty="0">
                <a:latin typeface="+mj-lt"/>
              </a:rPr>
              <a:t>Data that gets placed in that folder will then get mirrored to the external drive’s Mirror folder. </a:t>
            </a:r>
          </a:p>
          <a:p>
            <a:pPr lvl="1"/>
            <a:r>
              <a:rPr lang="en-US" sz="1500" dirty="0">
                <a:latin typeface="+mj-lt"/>
              </a:rPr>
              <a:t>If the original data is not copied then some data may be duplicated on the internal drive</a:t>
            </a:r>
          </a:p>
          <a:p>
            <a:pPr lvl="1"/>
            <a:r>
              <a:rPr lang="en-US" sz="1500" b="1" i="1" dirty="0">
                <a:latin typeface="+mj-lt"/>
              </a:rPr>
              <a:t>Mirror is a two-way-sync</a:t>
            </a:r>
            <a:r>
              <a:rPr lang="en-US" sz="1500" dirty="0">
                <a:latin typeface="+mj-lt"/>
              </a:rPr>
              <a:t> - If data is added, deleted, or edited in the Mirror folder, the same will be applied to the other folder - in some cases the original file on your computer will be "updated" to reflect the changed file on the mirror drive!</a:t>
            </a:r>
          </a:p>
          <a:p>
            <a:pPr lvl="1"/>
            <a:r>
              <a:rPr lang="en-US" sz="1500" dirty="0">
                <a:latin typeface="+mj-lt"/>
              </a:rPr>
              <a:t>Mirror </a:t>
            </a:r>
            <a:r>
              <a:rPr lang="en-US" sz="1500" i="1" dirty="0">
                <a:latin typeface="+mj-lt"/>
              </a:rPr>
              <a:t>does NOT provide a full Image/System Image of the internal drive, </a:t>
            </a:r>
            <a:r>
              <a:rPr lang="en-US" sz="1500" b="1" i="1" dirty="0">
                <a:latin typeface="+mj-lt"/>
              </a:rPr>
              <a:t>it is data only!</a:t>
            </a:r>
            <a:r>
              <a:rPr lang="en-US" sz="1500" i="1" dirty="0">
                <a:latin typeface="+mj-lt"/>
              </a:rPr>
              <a:t> </a:t>
            </a:r>
          </a:p>
          <a:p>
            <a:pPr lvl="1"/>
            <a:r>
              <a:rPr lang="en-US" sz="1500" dirty="0">
                <a:latin typeface="+mj-lt"/>
              </a:rPr>
              <a:t>You </a:t>
            </a:r>
            <a:r>
              <a:rPr lang="en-US" sz="1500" i="1" dirty="0">
                <a:latin typeface="+mj-lt"/>
              </a:rPr>
              <a:t>CAN'T boot</a:t>
            </a:r>
            <a:r>
              <a:rPr lang="en-US" sz="1500" dirty="0">
                <a:latin typeface="+mj-lt"/>
              </a:rPr>
              <a:t> a computer from it if your computer's drive becomes inoperable</a:t>
            </a:r>
          </a:p>
          <a:p>
            <a:pPr>
              <a:spcBef>
                <a:spcPts val="600"/>
              </a:spcBef>
            </a:pPr>
            <a:r>
              <a:rPr lang="en-US" sz="1600" b="0" i="0" dirty="0">
                <a:solidFill>
                  <a:srgbClr val="000000"/>
                </a:solidFill>
                <a:effectLst/>
              </a:rPr>
              <a:t>A </a:t>
            </a:r>
            <a:r>
              <a:rPr lang="en-US" sz="1600" b="1" i="1" dirty="0">
                <a:solidFill>
                  <a:srgbClr val="000000"/>
                </a:solidFill>
                <a:effectLst/>
              </a:rPr>
              <a:t>Network-Attached </a:t>
            </a:r>
            <a:r>
              <a:rPr lang="en-US" sz="1600" b="1" i="1" dirty="0">
                <a:solidFill>
                  <a:srgbClr val="000000"/>
                </a:solidFill>
              </a:rPr>
              <a:t>S</a:t>
            </a:r>
            <a:r>
              <a:rPr lang="en-US" sz="1600" b="1" i="1" dirty="0">
                <a:solidFill>
                  <a:srgbClr val="000000"/>
                </a:solidFill>
                <a:effectLst/>
              </a:rPr>
              <a:t>torage</a:t>
            </a:r>
            <a:r>
              <a:rPr lang="en-US" sz="1600" b="0" i="0" dirty="0">
                <a:solidFill>
                  <a:srgbClr val="000000"/>
                </a:solidFill>
                <a:effectLst/>
              </a:rPr>
              <a:t> (NAS) is a file-level (as opposed to block-level storage) computer data storage server connected to a computer network</a:t>
            </a:r>
          </a:p>
          <a:p>
            <a:pPr lvl="1"/>
            <a:r>
              <a:rPr lang="en-US" sz="1500" dirty="0">
                <a:latin typeface="+mj-lt"/>
              </a:rPr>
              <a:t>Simple to operate; a dedicated IT professional is generally not required</a:t>
            </a:r>
          </a:p>
          <a:p>
            <a:pPr lvl="1"/>
            <a:r>
              <a:rPr lang="en-US" sz="1500" dirty="0">
                <a:latin typeface="+mj-lt"/>
              </a:rPr>
              <a:t>Supports a large variety of applications - not just your photo files</a:t>
            </a:r>
          </a:p>
          <a:p>
            <a:pPr lvl="1"/>
            <a:r>
              <a:rPr lang="en-US" sz="1500" dirty="0">
                <a:latin typeface="+mj-lt"/>
              </a:rPr>
              <a:t>Permits remote data access including the cloud / internet, if it is configured that way.</a:t>
            </a:r>
          </a:p>
          <a:p>
            <a:pPr>
              <a:spcBef>
                <a:spcPts val="600"/>
              </a:spcBef>
            </a:pPr>
            <a:r>
              <a:rPr lang="en-US" sz="1800" dirty="0">
                <a:latin typeface="+mj-lt"/>
              </a:rPr>
              <a:t>Create a </a:t>
            </a:r>
            <a:r>
              <a:rPr lang="en-US" sz="1800" b="1" i="1" dirty="0">
                <a:latin typeface="+mj-lt"/>
              </a:rPr>
              <a:t>Bootable USB Recovery Drive</a:t>
            </a:r>
            <a:r>
              <a:rPr lang="en-US" sz="1800" dirty="0">
                <a:latin typeface="+mj-lt"/>
              </a:rPr>
              <a:t> for your computer!</a:t>
            </a:r>
          </a:p>
          <a:p>
            <a:pPr lvl="1"/>
            <a:r>
              <a:rPr lang="en-US" sz="1600" dirty="0">
                <a:latin typeface="+mj-lt"/>
              </a:rPr>
              <a:t>Hard drives break or get corrupted, at least you can operational again</a:t>
            </a:r>
          </a:p>
          <a:p>
            <a:pPr lvl="2"/>
            <a:endParaRPr lang="en-US" dirty="0">
              <a:latin typeface="+mj-lt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79D0B33-EF95-C73E-2AE2-09B0E8FE45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CA38FF-0295-4B26-BA2A-354CF401BEAC}" type="slidenum">
              <a:rPr lang="en-US" smtClean="0"/>
              <a:pPr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5226412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CC894B-80AF-CDF6-659B-0342AEB4DD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Considerations for Selecting an Approach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84E6AA7C-7600-A9C2-088A-31F7BF58F7C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076827"/>
            <a:ext cx="3957858" cy="3137892"/>
          </a:xfrm>
        </p:spPr>
        <p:txBody>
          <a:bodyPr>
            <a:normAutofit/>
          </a:bodyPr>
          <a:lstStyle/>
          <a:p>
            <a:pPr>
              <a:spcBef>
                <a:spcPts val="600"/>
              </a:spcBef>
            </a:pPr>
            <a:r>
              <a:rPr lang="en-US" dirty="0"/>
              <a:t>Cost and storage space</a:t>
            </a:r>
          </a:p>
          <a:p>
            <a:pPr>
              <a:spcBef>
                <a:spcPts val="600"/>
              </a:spcBef>
            </a:pPr>
            <a:r>
              <a:rPr lang="en-US" dirty="0"/>
              <a:t>Available devices</a:t>
            </a:r>
          </a:p>
          <a:p>
            <a:pPr>
              <a:spcBef>
                <a:spcPts val="600"/>
              </a:spcBef>
            </a:pPr>
            <a:r>
              <a:rPr lang="en-US" dirty="0"/>
              <a:t>File formats</a:t>
            </a:r>
          </a:p>
          <a:p>
            <a:pPr>
              <a:spcBef>
                <a:spcPts val="600"/>
              </a:spcBef>
            </a:pPr>
            <a:r>
              <a:rPr lang="en-US" dirty="0"/>
              <a:t>Security</a:t>
            </a:r>
          </a:p>
          <a:p>
            <a:pPr>
              <a:spcBef>
                <a:spcPts val="600"/>
              </a:spcBef>
            </a:pPr>
            <a:r>
              <a:rPr lang="en-US" dirty="0"/>
              <a:t>Long-term Integrity</a:t>
            </a:r>
          </a:p>
          <a:p>
            <a:pPr>
              <a:spcBef>
                <a:spcPts val="600"/>
              </a:spcBef>
            </a:pPr>
            <a:r>
              <a:rPr lang="en-US" dirty="0"/>
              <a:t>Redundancy </a:t>
            </a:r>
          </a:p>
          <a:p>
            <a:pPr>
              <a:spcBef>
                <a:spcPts val="600"/>
              </a:spcBef>
            </a:pPr>
            <a:r>
              <a:rPr lang="en-US" dirty="0"/>
              <a:t>Automation - Useful Applications</a:t>
            </a:r>
          </a:p>
          <a:p>
            <a:pPr>
              <a:spcBef>
                <a:spcPts val="600"/>
              </a:spcBef>
            </a:pPr>
            <a:r>
              <a:rPr lang="en-US" dirty="0"/>
              <a:t>Organization</a:t>
            </a:r>
          </a:p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33BCD82-1C5A-B41C-D88C-8757A34457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CA38FF-0295-4B26-BA2A-354CF401BEAC}" type="slidenum">
              <a:rPr lang="en-US" smtClean="0"/>
              <a:pPr/>
              <a:t>7</a:t>
            </a:fld>
            <a:endParaRPr lang="en-US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EEB4F2F1-AB25-4AA6-4602-A28F46707D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92295" y="365125"/>
            <a:ext cx="3430251" cy="1945516"/>
          </a:xfrm>
          <a:prstGeom prst="rect">
            <a:avLst/>
          </a:prstGeom>
        </p:spPr>
      </p:pic>
      <p:pic>
        <p:nvPicPr>
          <p:cNvPr id="11" name="Picture 4" descr="external hard drives on laptop">
            <a:extLst>
              <a:ext uri="{FF2B5EF4-FFF2-40B4-BE49-F238E27FC236}">
                <a16:creationId xmlns:a16="http://schemas.microsoft.com/office/drawing/2014/main" id="{D8EFD1F3-B932-E2C5-65EF-61E202CEFD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7793" y="2511249"/>
            <a:ext cx="2743787" cy="15464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00AF43BB-F72D-2DD3-DA55-23FD3516E09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23588" y="5010895"/>
            <a:ext cx="2366621" cy="1332699"/>
          </a:xfrm>
          <a:prstGeom prst="rect">
            <a:avLst/>
          </a:prstGeom>
        </p:spPr>
      </p:pic>
      <p:pic>
        <p:nvPicPr>
          <p:cNvPr id="13" name="Picture 4">
            <a:extLst>
              <a:ext uri="{FF2B5EF4-FFF2-40B4-BE49-F238E27FC236}">
                <a16:creationId xmlns:a16="http://schemas.microsoft.com/office/drawing/2014/main" id="{CD1CFB43-2703-3FB5-5E91-71C176F9D63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97375" y="2476007"/>
            <a:ext cx="1945517" cy="19455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6">
            <a:extLst>
              <a:ext uri="{FF2B5EF4-FFF2-40B4-BE49-F238E27FC236}">
                <a16:creationId xmlns:a16="http://schemas.microsoft.com/office/drawing/2014/main" id="{FD2566FD-FA03-74E4-DAEC-51F69A4790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44690" y="4214719"/>
            <a:ext cx="1372949" cy="13729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Seagate 1TB Internal Serial ATA III/Serial ATA II Solid State Hybrid Drive  for Laptops STBD1000400 - Best Buy">
            <a:extLst>
              <a:ext uri="{FF2B5EF4-FFF2-40B4-BE49-F238E27FC236}">
                <a16:creationId xmlns:a16="http://schemas.microsoft.com/office/drawing/2014/main" id="{8BC77A04-1556-6E78-FAA5-A316D8EABB2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1469" y="4141297"/>
            <a:ext cx="1838490" cy="21327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8">
            <a:extLst>
              <a:ext uri="{FF2B5EF4-FFF2-40B4-BE49-F238E27FC236}">
                <a16:creationId xmlns:a16="http://schemas.microsoft.com/office/drawing/2014/main" id="{E0E94308-C6A7-FBBF-9C49-6F9E021333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7199" y="4338847"/>
            <a:ext cx="2053453" cy="11560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773692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13490C-0994-4216-5795-B672336DC6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 Few Questions to Ask: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C636401-9DFF-247B-C420-1CAAF3AE002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spcBef>
                <a:spcPts val="600"/>
              </a:spcBef>
            </a:pPr>
            <a:r>
              <a:rPr lang="en-US" dirty="0"/>
              <a:t>When out shooting, do you use more than on data card?</a:t>
            </a:r>
          </a:p>
          <a:p>
            <a:pPr lvl="1"/>
            <a:r>
              <a:rPr lang="en-US" dirty="0"/>
              <a:t>You take multiple batteries, right?</a:t>
            </a:r>
          </a:p>
          <a:p>
            <a:pPr>
              <a:spcBef>
                <a:spcPts val="600"/>
              </a:spcBef>
            </a:pPr>
            <a:r>
              <a:rPr lang="en-US" dirty="0"/>
              <a:t>If on a multi-day trip, do you do any type of backup - external hard drive - USB, wireless, online cloud, etc.?</a:t>
            </a:r>
          </a:p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E3CA4B6-0E6C-FE68-3D75-40A19C8BE2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CA38FF-0295-4B26-BA2A-354CF401BEAC}" type="slidenum">
              <a:rPr lang="en-US" smtClean="0"/>
              <a:pPr/>
              <a:t>8</a:t>
            </a:fld>
            <a:endParaRPr lang="en-US" dirty="0"/>
          </a:p>
        </p:txBody>
      </p:sp>
      <p:pic>
        <p:nvPicPr>
          <p:cNvPr id="6" name="Picture 2">
            <a:extLst>
              <a:ext uri="{FF2B5EF4-FFF2-40B4-BE49-F238E27FC236}">
                <a16:creationId xmlns:a16="http://schemas.microsoft.com/office/drawing/2014/main" id="{B2179096-E2C9-14F5-AEA9-A7CAE83765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7217" y="2370661"/>
            <a:ext cx="4615146" cy="30783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2A631701-7193-9AD2-A699-83C8D6FEAFCB}"/>
              </a:ext>
            </a:extLst>
          </p:cNvPr>
          <p:cNvSpPr txBox="1"/>
          <p:nvPr/>
        </p:nvSpPr>
        <p:spPr>
          <a:xfrm>
            <a:off x="6167217" y="5448963"/>
            <a:ext cx="46151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What do you take when on a trip?</a:t>
            </a:r>
          </a:p>
        </p:txBody>
      </p:sp>
      <p:pic>
        <p:nvPicPr>
          <p:cNvPr id="8" name="Picture 8" descr="How to Buy an SD Card: Speed Classes, Sizes, and Capacities Explained">
            <a:extLst>
              <a:ext uri="{FF2B5EF4-FFF2-40B4-BE49-F238E27FC236}">
                <a16:creationId xmlns:a16="http://schemas.microsoft.com/office/drawing/2014/main" id="{D21A3B69-0E64-1DB1-52A5-E62FD97B06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4584" y="2727646"/>
            <a:ext cx="2805405" cy="15740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10" descr="Compact flash memory cards editorial stock photo. Image of safety - 46085508">
            <a:extLst>
              <a:ext uri="{FF2B5EF4-FFF2-40B4-BE49-F238E27FC236}">
                <a16:creationId xmlns:a16="http://schemas.microsoft.com/office/drawing/2014/main" id="{A6B5B8B2-403D-B5AC-2006-D0C3314285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7899" y="4417145"/>
            <a:ext cx="2637449" cy="18495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692802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83ABB25C-8FC8-39F6-43CA-D5CEF8E364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400" kern="1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How To Store Digital Photos: </a:t>
            </a:r>
            <a:r>
              <a:rPr lang="en-US" sz="2400" i="1" kern="1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5 Safest Ways??</a:t>
            </a:r>
            <a:endParaRPr lang="en-US" i="1" baseline="30000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59F4CB6-772A-3DEF-3F99-96169D5E57A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167324"/>
            <a:ext cx="4732020" cy="1987322"/>
          </a:xfrm>
        </p:spPr>
        <p:txBody>
          <a:bodyPr>
            <a:normAutofit/>
          </a:bodyPr>
          <a:lstStyle/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1600" kern="1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Store your photos on your computer</a:t>
            </a: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1600" kern="1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Store your photos on an external drive</a:t>
            </a:r>
          </a:p>
          <a:p>
            <a:pPr lvl="1">
              <a:spcBef>
                <a:spcPts val="0"/>
              </a:spcBef>
            </a:pPr>
            <a:r>
              <a:rPr lang="en-US" sz="1400" b="1" i="1" kern="1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Put it someplace safe</a:t>
            </a:r>
            <a:r>
              <a:rPr lang="en-US" sz="1400" kern="1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- safety deposit box?</a:t>
            </a:r>
            <a:endParaRPr lang="en-US" sz="1400" kern="1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1600" kern="1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Use a cloud service</a:t>
            </a: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1600" kern="1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Use a secure photo storage site</a:t>
            </a: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1600" kern="1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Use an app to automate backing up your photos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F268C7B-5FCA-4429-A48C-CC6BD50E13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CA38FF-0295-4B26-BA2A-354CF401BEAC}" type="slidenum">
              <a:rPr lang="en-US" smtClean="0"/>
              <a:pPr/>
              <a:t>9</a:t>
            </a:fld>
            <a:endParaRPr lang="en-US" dirty="0"/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37ED5631-23A5-506D-9805-643A2394DC9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01788347"/>
              </p:ext>
            </p:extLst>
          </p:nvPr>
        </p:nvGraphicFramePr>
        <p:xfrm>
          <a:off x="5673165" y="1524987"/>
          <a:ext cx="6080760" cy="257556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026920">
                  <a:extLst>
                    <a:ext uri="{9D8B030D-6E8A-4147-A177-3AD203B41FA5}">
                      <a16:colId xmlns:a16="http://schemas.microsoft.com/office/drawing/2014/main" val="2098884154"/>
                    </a:ext>
                  </a:extLst>
                </a:gridCol>
                <a:gridCol w="2026920">
                  <a:extLst>
                    <a:ext uri="{9D8B030D-6E8A-4147-A177-3AD203B41FA5}">
                      <a16:colId xmlns:a16="http://schemas.microsoft.com/office/drawing/2014/main" val="274791502"/>
                    </a:ext>
                  </a:extLst>
                </a:gridCol>
                <a:gridCol w="2026920">
                  <a:extLst>
                    <a:ext uri="{9D8B030D-6E8A-4147-A177-3AD203B41FA5}">
                      <a16:colId xmlns:a16="http://schemas.microsoft.com/office/drawing/2014/main" val="4132556537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100" dirty="0">
                          <a:effectLst/>
                        </a:rPr>
                        <a:t>Storage Medium</a:t>
                      </a:r>
                      <a:endParaRPr lang="en-US" sz="1100" kern="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100" dirty="0">
                          <a:effectLst/>
                        </a:rPr>
                        <a:t>Pros</a:t>
                      </a:r>
                      <a:endParaRPr lang="en-US" sz="1100" kern="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100" dirty="0">
                          <a:effectLst/>
                        </a:rPr>
                        <a:t>Cons</a:t>
                      </a:r>
                      <a:endParaRPr lang="en-US" sz="1100" kern="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88589805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100" dirty="0">
                          <a:effectLst/>
                        </a:rPr>
                        <a:t>Computer</a:t>
                      </a:r>
                      <a:endParaRPr lang="en-US" sz="1100" kern="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114300" marR="0" lvl="0" indent="-1143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1100" kern="1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Simple, convent</a:t>
                      </a:r>
                    </a:p>
                    <a:p>
                      <a:pPr marL="169863" marR="0" lvl="0" indent="-169863" algn="l" defTabSz="914400" rtl="0" eaLnBrk="1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endParaRPr lang="en-US" sz="1100" kern="1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114300" marR="0" lvl="0" indent="-1143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1100" kern="1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Desktop - PC</a:t>
                      </a:r>
                    </a:p>
                    <a:p>
                      <a:pPr marL="230188" marR="0" lvl="1" indent="-11430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Times New Roman" panose="02020603050405020304" pitchFamily="18" charset="0"/>
                        <a:buChar char="-"/>
                      </a:pPr>
                      <a:r>
                        <a:rPr lang="en-US" sz="1000" kern="100" dirty="0">
                          <a:effectLst/>
                        </a:rPr>
                        <a:t>Limited storage space: average 2TB, 1TB SSD+4TB HDD</a:t>
                      </a:r>
                    </a:p>
                    <a:p>
                      <a:pPr marL="230188" marR="0" lvl="1" indent="-11430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Times New Roman" panose="02020603050405020304" pitchFamily="18" charset="0"/>
                        <a:buChar char="-"/>
                      </a:pPr>
                      <a:r>
                        <a:rPr lang="en-US" sz="1000" kern="100" dirty="0">
                          <a:effectLst/>
                        </a:rPr>
                        <a:t>Vulnerable </a:t>
                      </a:r>
                    </a:p>
                    <a:p>
                      <a:pPr marL="114300" marR="0" lvl="0" indent="-1143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1100" kern="1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Laptop</a:t>
                      </a:r>
                    </a:p>
                    <a:p>
                      <a:pPr marL="230188" marR="0" lvl="1" indent="-114300" algn="l" defTabSz="914400" rtl="0" eaLnBrk="1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Times New Roman" panose="02020603050405020304" pitchFamily="18" charset="0"/>
                        <a:buChar char="-"/>
                      </a:pPr>
                      <a:r>
                        <a:rPr lang="en-US" sz="1000" kern="1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2TB SSD, some 2, 1TB HDDs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3402943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100" dirty="0">
                          <a:effectLst/>
                        </a:rPr>
                        <a:t>External HDDs</a:t>
                      </a:r>
                      <a:endParaRPr lang="en-US" sz="1100" kern="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114300" marR="0" lvl="0" indent="-1143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1100" kern="1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Inexpensive</a:t>
                      </a:r>
                    </a:p>
                    <a:p>
                      <a:pPr marL="230188" marR="0" lvl="1" indent="-1143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Times New Roman" panose="02020603050405020304" pitchFamily="18" charset="0"/>
                        <a:buChar char="-"/>
                        <a:tabLst/>
                        <a:defRPr/>
                      </a:pPr>
                      <a:r>
                        <a:rPr lang="en-US" sz="1000" kern="1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8TB cost ~ $150 </a:t>
                      </a:r>
                      <a:endParaRPr lang="en-US" sz="1100" kern="1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114300" marR="0" lvl="0" indent="-1143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1100" kern="1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No on-going/monthly charges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114300" marR="0" lvl="0" indent="-1143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1100" kern="1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Vulnerable</a:t>
                      </a:r>
                    </a:p>
                    <a:p>
                      <a:pPr marL="114300" marR="0" lvl="0" indent="-1143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1100" kern="1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May need to additional HDDs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39361791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100" dirty="0">
                          <a:effectLst/>
                        </a:rPr>
                        <a:t>External Network Attached Storage Device (NAS)</a:t>
                      </a:r>
                      <a:endParaRPr lang="en-US" sz="1100" kern="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114300" marR="0" indent="-11430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sz="1100" kern="1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It ensures there are copies of your files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114300" marR="0" indent="-11430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sz="1100" kern="1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Expensive</a:t>
                      </a:r>
                    </a:p>
                    <a:p>
                      <a:pPr marL="114300" marR="0" indent="-11430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sz="1100" kern="1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Vulnerable</a:t>
                      </a:r>
                    </a:p>
                    <a:p>
                      <a:pPr marL="230188" marR="0" lvl="1" indent="-1143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Times New Roman" panose="02020603050405020304" pitchFamily="18" charset="0"/>
                        <a:buChar char="-"/>
                        <a:tabLst/>
                        <a:defRPr/>
                      </a:pPr>
                      <a:r>
                        <a:rPr lang="en-US" sz="1000" kern="1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usually located with / at same location of your computer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48227604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100" dirty="0">
                          <a:effectLst/>
                        </a:rPr>
                        <a:t>Online Service</a:t>
                      </a:r>
                      <a:endParaRPr lang="en-US" sz="1100" kern="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114300" marR="0" lvl="0" indent="-1143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1100" kern="1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Inexpensive</a:t>
                      </a:r>
                    </a:p>
                    <a:p>
                      <a:pPr marL="114300" marR="0" lvl="0" indent="-1143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1100" kern="1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Remotely located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230188" marR="0" lvl="1" indent="-1143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Times New Roman" panose="02020603050405020304" pitchFamily="18" charset="0"/>
                        <a:buChar char="-"/>
                        <a:tabLst/>
                        <a:defRPr/>
                      </a:pPr>
                      <a:r>
                        <a:rPr lang="en-US" sz="1000" kern="1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On-going/monthly charges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683996521"/>
                  </a:ext>
                </a:extLst>
              </a:tr>
            </a:tbl>
          </a:graphicData>
        </a:graphic>
      </p:graphicFrame>
      <p:pic>
        <p:nvPicPr>
          <p:cNvPr id="9" name="Picture 8">
            <a:extLst>
              <a:ext uri="{FF2B5EF4-FFF2-40B4-BE49-F238E27FC236}">
                <a16:creationId xmlns:a16="http://schemas.microsoft.com/office/drawing/2014/main" id="{05512B91-3673-74EB-6D76-B74D300A346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09120" y="3616725"/>
            <a:ext cx="4339300" cy="25819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407830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3AB046-EF0C-46E4-D11F-B13886CEFC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The 5 Best Ways to Backup Photos While Travelling - One Photographer's Approach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7C7A879-01EA-5FC4-579E-EDAE6CDF82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076826"/>
            <a:ext cx="5059983" cy="5100137"/>
          </a:xfrm>
        </p:spPr>
        <p:txBody>
          <a:bodyPr/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dirty="0"/>
              <a:t>Use multiple lower capacity memory cards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dirty="0"/>
              <a:t>Backup your SD cards Using a Wireless Hub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dirty="0"/>
              <a:t>Use external storage devices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dirty="0"/>
              <a:t>Use the cloud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dirty="0"/>
              <a:t>Travel with a small laptop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360453C-26A3-B518-542F-4E93BC52BF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CA38FF-0295-4B26-BA2A-354CF401BEAC}" type="slidenum">
              <a:rPr lang="en-US" smtClean="0"/>
              <a:pPr/>
              <a:t>10</a:t>
            </a:fld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280074A8-68F8-2B1D-37C2-429109F65BC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56851" y="4625643"/>
            <a:ext cx="2041987" cy="1148405"/>
          </a:xfrm>
          <a:prstGeom prst="rect">
            <a:avLst/>
          </a:prstGeom>
        </p:spPr>
      </p:pic>
      <p:grpSp>
        <p:nvGrpSpPr>
          <p:cNvPr id="14" name="Group 13">
            <a:extLst>
              <a:ext uri="{FF2B5EF4-FFF2-40B4-BE49-F238E27FC236}">
                <a16:creationId xmlns:a16="http://schemas.microsoft.com/office/drawing/2014/main" id="{181AF521-C85D-2638-CB78-7C0B2AF4343A}"/>
              </a:ext>
            </a:extLst>
          </p:cNvPr>
          <p:cNvGrpSpPr/>
          <p:nvPr/>
        </p:nvGrpSpPr>
        <p:grpSpPr>
          <a:xfrm>
            <a:off x="8675416" y="3511393"/>
            <a:ext cx="2613569" cy="1071656"/>
            <a:chOff x="8272988" y="3738072"/>
            <a:chExt cx="2613569" cy="1071656"/>
          </a:xfrm>
        </p:grpSpPr>
        <p:pic>
          <p:nvPicPr>
            <p:cNvPr id="3074" name="Picture 2" descr="LaCie Rugged Mini">
              <a:extLst>
                <a:ext uri="{FF2B5EF4-FFF2-40B4-BE49-F238E27FC236}">
                  <a16:creationId xmlns:a16="http://schemas.microsoft.com/office/drawing/2014/main" id="{AEB25741-C9E4-ECCF-B221-7F81B75D74F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265674" y="3817886"/>
              <a:ext cx="620883" cy="99184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C11DDA27-656E-4BAE-40C5-567547CF83E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9622561" y="3807215"/>
              <a:ext cx="484165" cy="892818"/>
            </a:xfrm>
            <a:prstGeom prst="rect">
              <a:avLst/>
            </a:prstGeom>
          </p:spPr>
        </p:pic>
        <p:pic>
          <p:nvPicPr>
            <p:cNvPr id="3078" name="Picture 6" descr="HWAYO 160GB Portable External Hard Drive, USB3.1 Gen 1 Type C Ultra Slim 2.5'' HDD Storage Compatible for PC, Desktop, Lap...">
              <a:extLst>
                <a:ext uri="{FF2B5EF4-FFF2-40B4-BE49-F238E27FC236}">
                  <a16:creationId xmlns:a16="http://schemas.microsoft.com/office/drawing/2014/main" id="{C64AEDB8-2299-2631-7EA4-351496D80AF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272988" y="3738072"/>
              <a:ext cx="1190625" cy="103822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3084" name="Picture 12" descr="Ugreen USB 3.0 Card Reader SD Micro SD TF CF MS Compact Flash Card Adapter  for Laptop Multi Card Reader 4 in 1 Card Reader - pirkt par zemām cenām  internetveikalā Joom">
            <a:extLst>
              <a:ext uri="{FF2B5EF4-FFF2-40B4-BE49-F238E27FC236}">
                <a16:creationId xmlns:a16="http://schemas.microsoft.com/office/drawing/2014/main" id="{1A6BAC2E-2364-0AEE-4F52-8D4AB14F21C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089" b="13491"/>
          <a:stretch/>
        </p:blipFill>
        <p:spPr bwMode="auto">
          <a:xfrm>
            <a:off x="3347795" y="4139364"/>
            <a:ext cx="2050840" cy="15877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20A62889-5403-C493-1A7E-18CEC36CF2BE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3759" y="2837662"/>
            <a:ext cx="2050840" cy="1799220"/>
          </a:xfrm>
          <a:prstGeom prst="rect">
            <a:avLst/>
          </a:prstGeom>
        </p:spPr>
      </p:pic>
      <p:pic>
        <p:nvPicPr>
          <p:cNvPr id="3088" name="Picture 16" descr="Is the iPad Pro the Perfect Travel Computer for Photographers? | PetaPixel">
            <a:extLst>
              <a:ext uri="{FF2B5EF4-FFF2-40B4-BE49-F238E27FC236}">
                <a16:creationId xmlns:a16="http://schemas.microsoft.com/office/drawing/2014/main" id="{5A813740-0D51-77A6-07E6-04412DA02F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795084" y="1371181"/>
            <a:ext cx="2374232" cy="17450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8CBB603A-D273-BBFD-B7C1-BEBE7FFFFB58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b="24525"/>
          <a:stretch/>
        </p:blipFill>
        <p:spPr>
          <a:xfrm>
            <a:off x="4856080" y="2101765"/>
            <a:ext cx="3134706" cy="15877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687085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CFC918-6951-E80D-E3F1-5F4082A187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What are the Cons to Your Current and Selected Approach?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B494534-D3C7-6664-DC82-BA2E7CF3587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076828"/>
            <a:ext cx="10515600" cy="3137890"/>
          </a:xfrm>
        </p:spPr>
        <p:txBody>
          <a:bodyPr>
            <a:normAutofit fontScale="77500" lnSpcReduction="20000"/>
          </a:bodyPr>
          <a:lstStyle/>
          <a:p>
            <a:pPr>
              <a:spcBef>
                <a:spcPts val="600"/>
              </a:spcBef>
            </a:pPr>
            <a:r>
              <a:rPr lang="en-US" sz="2900" dirty="0"/>
              <a:t>Is it a manual Does it have lots of steps?</a:t>
            </a:r>
          </a:p>
          <a:p>
            <a:pPr>
              <a:spcBef>
                <a:spcPts val="600"/>
              </a:spcBef>
            </a:pPr>
            <a:r>
              <a:rPr lang="en-US" sz="2900" dirty="0"/>
              <a:t>Old Media Isn’t Organized Properly - How easy is it to find the image you want?</a:t>
            </a:r>
          </a:p>
          <a:p>
            <a:pPr>
              <a:spcBef>
                <a:spcPts val="600"/>
              </a:spcBef>
            </a:pPr>
            <a:r>
              <a:rPr lang="en-US" sz="2900" dirty="0"/>
              <a:t>Do you get power fluctuations?</a:t>
            </a:r>
          </a:p>
          <a:p>
            <a:pPr>
              <a:spcBef>
                <a:spcPts val="600"/>
              </a:spcBef>
            </a:pPr>
            <a:r>
              <a:rPr lang="en-US" sz="2900" dirty="0"/>
              <a:t>Is your Internet consistent?</a:t>
            </a:r>
          </a:p>
          <a:p>
            <a:pPr>
              <a:spcBef>
                <a:spcPts val="600"/>
              </a:spcBef>
            </a:pPr>
            <a:r>
              <a:rPr lang="en-US" sz="2900" dirty="0"/>
              <a:t>Can you access you files remotely?</a:t>
            </a:r>
          </a:p>
          <a:p>
            <a:pPr>
              <a:spcBef>
                <a:spcPts val="600"/>
              </a:spcBef>
            </a:pPr>
            <a:r>
              <a:rPr lang="en-US" sz="2900" dirty="0"/>
              <a:t>Is your backup slow?</a:t>
            </a:r>
          </a:p>
          <a:p>
            <a:pPr>
              <a:spcBef>
                <a:spcPts val="600"/>
              </a:spcBef>
            </a:pPr>
            <a:r>
              <a:rPr lang="en-US" sz="2900" dirty="0"/>
              <a:t>What is the cost?</a:t>
            </a:r>
          </a:p>
          <a:p>
            <a:pPr marL="228600" lvl="2" indent="-228600">
              <a:lnSpc>
                <a:spcPct val="80000"/>
              </a:lnSpc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US" sz="2500" b="1" dirty="0">
                <a:latin typeface="+mj-lt"/>
              </a:rPr>
              <a:t>Have you ever done a </a:t>
            </a:r>
            <a:r>
              <a:rPr lang="en-US" sz="2500" b="1" i="1" dirty="0">
                <a:latin typeface="+mj-lt"/>
              </a:rPr>
              <a:t>Disaster Recovery Test? </a:t>
            </a:r>
          </a:p>
          <a:p>
            <a:pPr marL="685800" lvl="1" indent="-228600">
              <a:lnSpc>
                <a:spcPct val="80000"/>
              </a:lnSpc>
              <a:spcBef>
                <a:spcPts val="500"/>
              </a:spcBef>
              <a:buFont typeface="Times New Roman" panose="02020603050405020304" pitchFamily="18" charset="0"/>
              <a:buChar char="˗"/>
            </a:pPr>
            <a:r>
              <a:rPr lang="en-US" sz="2000" dirty="0">
                <a:latin typeface="+mj-lt"/>
              </a:rPr>
              <a:t>See what you might lose?</a:t>
            </a:r>
          </a:p>
          <a:p>
            <a:pPr marL="685800" lvl="1" indent="-228600">
              <a:lnSpc>
                <a:spcPct val="80000"/>
              </a:lnSpc>
              <a:spcBef>
                <a:spcPts val="500"/>
              </a:spcBef>
              <a:buFont typeface="Times New Roman" panose="02020603050405020304" pitchFamily="18" charset="0"/>
              <a:buChar char="˗"/>
            </a:pPr>
            <a:r>
              <a:rPr lang="en-US" sz="2000" dirty="0">
                <a:latin typeface="+mj-lt"/>
              </a:rPr>
              <a:t>How Reliable is your approach?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7F8DA54-3BFD-BD8E-9BE0-B5A5FAFDE1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CA38FF-0295-4B26-BA2A-354CF401BEAC}" type="slidenum">
              <a:rPr lang="en-US" smtClean="0"/>
              <a:pPr/>
              <a:t>11</a:t>
            </a:fld>
            <a:endParaRPr 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5F69395-7997-D7CC-D9F0-55BF0BF4BB08}"/>
              </a:ext>
            </a:extLst>
          </p:cNvPr>
          <p:cNvSpPr txBox="1"/>
          <p:nvPr/>
        </p:nvSpPr>
        <p:spPr>
          <a:xfrm>
            <a:off x="838200" y="4823789"/>
            <a:ext cx="10515600" cy="4370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ctr">
              <a:lnSpc>
                <a:spcPct val="80000"/>
              </a:lnSpc>
              <a:spcBef>
                <a:spcPts val="500"/>
              </a:spcBef>
              <a:buNone/>
            </a:pPr>
            <a:r>
              <a:rPr lang="en-US" sz="2800" b="1" i="1" u="sng" dirty="0">
                <a:latin typeface="+mj-lt"/>
              </a:rPr>
              <a:t>What is Your Threshold of Pain?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20079433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FDDD38-B36C-EA99-22DD-43859869A0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Applications &amp; Hardware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039D7FE-458B-CED5-7BB1-7D8DA5BADF7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ts val="600"/>
              </a:spcBef>
            </a:pPr>
            <a:r>
              <a:rPr lang="en-US" dirty="0"/>
              <a:t>External Hard Drives - Desktop or Networked</a:t>
            </a:r>
          </a:p>
          <a:p>
            <a:pPr marL="457200" lvl="1">
              <a:lnSpc>
                <a:spcPct val="100000"/>
              </a:lnSpc>
              <a:spcBef>
                <a:spcPts val="0"/>
              </a:spcBef>
            </a:pPr>
            <a:r>
              <a:rPr lang="en-US" dirty="0"/>
              <a:t>Time Machine, Apple - macOS</a:t>
            </a:r>
          </a:p>
          <a:p>
            <a:pPr marL="457200" lvl="1">
              <a:lnSpc>
                <a:spcPct val="100000"/>
              </a:lnSpc>
              <a:spcBef>
                <a:spcPts val="0"/>
              </a:spcBef>
            </a:pPr>
            <a:r>
              <a:rPr lang="en-US" dirty="0"/>
              <a:t>Toolkit, Seagate - Windows</a:t>
            </a:r>
          </a:p>
          <a:p>
            <a:pPr marL="0">
              <a:lnSpc>
                <a:spcPct val="100000"/>
              </a:lnSpc>
              <a:spcBef>
                <a:spcPts val="600"/>
              </a:spcBef>
            </a:pPr>
            <a:r>
              <a:rPr lang="en-US" dirty="0"/>
              <a:t>Cloud Services</a:t>
            </a:r>
          </a:p>
          <a:p>
            <a:pPr marL="457200" lvl="1">
              <a:lnSpc>
                <a:spcPct val="110000"/>
              </a:lnSpc>
              <a:spcBef>
                <a:spcPts val="0"/>
              </a:spcBef>
            </a:pPr>
            <a:r>
              <a:rPr lang="en-US" dirty="0"/>
              <a:t>Google Drive - Google</a:t>
            </a:r>
          </a:p>
          <a:p>
            <a:pPr marL="457200" lvl="1">
              <a:lnSpc>
                <a:spcPct val="110000"/>
              </a:lnSpc>
              <a:spcBef>
                <a:spcPts val="0"/>
              </a:spcBef>
            </a:pPr>
            <a:r>
              <a:rPr lang="en-US" dirty="0"/>
              <a:t>Dropbox - Microsoft</a:t>
            </a:r>
          </a:p>
          <a:p>
            <a:pPr marL="457200" lvl="1">
              <a:lnSpc>
                <a:spcPct val="110000"/>
              </a:lnSpc>
              <a:spcBef>
                <a:spcPts val="0"/>
              </a:spcBef>
            </a:pPr>
            <a:r>
              <a:rPr lang="en-US" dirty="0"/>
              <a:t>iCloud - Apple</a:t>
            </a:r>
          </a:p>
          <a:p>
            <a:pPr marL="457200" lvl="1">
              <a:lnSpc>
                <a:spcPct val="110000"/>
              </a:lnSpc>
              <a:spcBef>
                <a:spcPts val="0"/>
              </a:spcBef>
            </a:pPr>
            <a:r>
              <a:rPr lang="en-US" dirty="0"/>
              <a:t>Creative Cloud - Adobe</a:t>
            </a:r>
          </a:p>
          <a:p>
            <a:pPr>
              <a:lnSpc>
                <a:spcPct val="100000"/>
              </a:lnSpc>
              <a:spcBef>
                <a:spcPts val="600"/>
              </a:spcBef>
            </a:pPr>
            <a:r>
              <a:rPr lang="en-US" sz="1800" kern="1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Be Consistent with the Applications, you </a:t>
            </a:r>
            <a:r>
              <a:rPr lang="en-US" sz="1800" i="1" u="sng" kern="1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Currently</a:t>
            </a:r>
            <a:r>
              <a:rPr lang="en-US" sz="1800" kern="1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use &amp; </a:t>
            </a:r>
            <a:r>
              <a:rPr lang="en-US" sz="1800" i="1" u="sng" kern="1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Between Applications</a:t>
            </a:r>
            <a:endParaRPr lang="en-US" sz="1800" i="1" u="sng" kern="1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R="0" lvl="1">
              <a:lnSpc>
                <a:spcPct val="100000"/>
              </a:lnSpc>
              <a:spcBef>
                <a:spcPts val="0"/>
              </a:spcBef>
            </a:pPr>
            <a:r>
              <a:rPr lang="en-US" sz="1600" kern="1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LR, PS,ON1, Nix, etc.</a:t>
            </a:r>
            <a:endParaRPr lang="en-US" sz="1600" kern="100" dirty="0">
              <a:latin typeface="Times New Roman" panose="02020603050405020304" pitchFamily="18" charset="0"/>
            </a:endParaRPr>
          </a:p>
          <a:p>
            <a:pPr marR="0" lvl="1">
              <a:lnSpc>
                <a:spcPct val="100000"/>
              </a:lnSpc>
              <a:spcBef>
                <a:spcPts val="0"/>
              </a:spcBef>
            </a:pPr>
            <a:r>
              <a:rPr lang="en-US" sz="1600" kern="100" dirty="0">
                <a:latin typeface="Times New Roman" panose="02020603050405020304" pitchFamily="18" charset="0"/>
              </a:rPr>
              <a:t>Windows Explorer</a:t>
            </a:r>
          </a:p>
          <a:p>
            <a:pPr marR="0" lvl="1">
              <a:lnSpc>
                <a:spcPct val="100000"/>
              </a:lnSpc>
              <a:spcBef>
                <a:spcPts val="0"/>
              </a:spcBef>
            </a:pPr>
            <a:r>
              <a:rPr lang="en-US" sz="1600" kern="100" dirty="0">
                <a:latin typeface="Times New Roman" panose="02020603050405020304" pitchFamily="18" charset="0"/>
              </a:rPr>
              <a:t>Adobe Bridge</a:t>
            </a:r>
          </a:p>
          <a:p>
            <a:pPr marR="0" lvl="1">
              <a:lnSpc>
                <a:spcPct val="100000"/>
              </a:lnSpc>
              <a:spcBef>
                <a:spcPts val="0"/>
              </a:spcBef>
            </a:pPr>
            <a:r>
              <a:rPr lang="en-US" sz="1600" kern="100" dirty="0">
                <a:latin typeface="Times New Roman" panose="02020603050405020304" pitchFamily="18" charset="0"/>
              </a:rPr>
              <a:t>Adobe Lightroom</a:t>
            </a:r>
          </a:p>
          <a:p>
            <a:pPr marR="0" lvl="1">
              <a:lnSpc>
                <a:spcPct val="100000"/>
              </a:lnSpc>
              <a:spcBef>
                <a:spcPts val="0"/>
              </a:spcBef>
            </a:pPr>
            <a:r>
              <a:rPr lang="en-US" sz="1600" kern="100" dirty="0">
                <a:latin typeface="Times New Roman" panose="02020603050405020304" pitchFamily="18" charset="0"/>
              </a:rPr>
              <a:t>Other software providers integrated or standalone folder / file browsers</a:t>
            </a:r>
          </a:p>
          <a:p>
            <a:pPr>
              <a:lnSpc>
                <a:spcPct val="100000"/>
              </a:lnSpc>
              <a:spcBef>
                <a:spcPts val="600"/>
              </a:spcBef>
            </a:pPr>
            <a:r>
              <a:rPr lang="en-US" sz="1800" kern="1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Look at the app's settings</a:t>
            </a:r>
          </a:p>
          <a:p>
            <a:pPr lvl="1">
              <a:lnSpc>
                <a:spcPct val="100000"/>
              </a:lnSpc>
              <a:spcBef>
                <a:spcPts val="0"/>
              </a:spcBef>
            </a:pPr>
            <a:r>
              <a:rPr lang="en-US" sz="1600" kern="1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D</a:t>
            </a:r>
            <a:r>
              <a:rPr lang="en-US" sz="1600" kern="1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 they mesh / compliment each other? </a:t>
            </a:r>
          </a:p>
          <a:p>
            <a:pPr lvl="1">
              <a:lnSpc>
                <a:spcPct val="100000"/>
              </a:lnSpc>
              <a:spcBef>
                <a:spcPts val="0"/>
              </a:spcBef>
            </a:pPr>
            <a:r>
              <a:rPr lang="en-US" sz="1600" kern="1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Do they require their own software?</a:t>
            </a:r>
          </a:p>
          <a:p>
            <a:pPr marL="0"/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E49EF11-FD6E-E795-65B1-46484E3C3A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CA38FF-0295-4B26-BA2A-354CF401BEAC}" type="slidenum">
              <a:rPr lang="en-US" smtClean="0"/>
              <a:pPr/>
              <a:t>12</a:t>
            </a:fld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971AC60-186B-DCF1-1936-51F30397B13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39423" y="365125"/>
            <a:ext cx="3595029" cy="23984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674526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A7A11A-03E7-3543-437E-FD67FCE1AC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Workflow &amp; Considerations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F72281E-F444-BA4C-FF74-7DBBF058067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dirty="0"/>
              <a:t>Do not reinvent the wheel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dirty="0"/>
              <a:t>Do not oversimplify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dirty="0"/>
              <a:t>Do not overcomplicate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dirty="0"/>
              <a:t>Do not dismiss important steps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dirty="0"/>
              <a:t>Take time to establish a good, solid workflow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dirty="0"/>
              <a:t>Once a solid workflow is established, stick to it</a:t>
            </a:r>
          </a:p>
          <a:p>
            <a:pPr lvl="1">
              <a:spcBef>
                <a:spcPts val="0"/>
              </a:spcBef>
            </a:pPr>
            <a:r>
              <a:rPr lang="en-US" dirty="0"/>
              <a:t>Use the same process for consistency and efficiency</a:t>
            </a:r>
          </a:p>
          <a:p>
            <a:pPr>
              <a:spcBef>
                <a:spcPts val="0"/>
              </a:spcBef>
            </a:pPr>
            <a:r>
              <a:rPr lang="en-US" dirty="0"/>
              <a:t>What will you do when new technology becomes available?</a:t>
            </a:r>
          </a:p>
          <a:p>
            <a:pPr lvl="1">
              <a:spcBef>
                <a:spcPts val="0"/>
              </a:spcBef>
            </a:pPr>
            <a:r>
              <a:rPr lang="en-US" dirty="0"/>
              <a:t>Considerations: </a:t>
            </a:r>
          </a:p>
          <a:p>
            <a:pPr lvl="2">
              <a:spcBef>
                <a:spcPts val="0"/>
              </a:spcBef>
            </a:pPr>
            <a:r>
              <a:rPr lang="en-US" dirty="0"/>
              <a:t>Is a faster/better way to do backup? - go back to your: What do want to do?</a:t>
            </a:r>
          </a:p>
          <a:p>
            <a:pPr lvl="2">
              <a:spcBef>
                <a:spcPts val="0"/>
              </a:spcBef>
            </a:pPr>
            <a:r>
              <a:rPr lang="en-US" dirty="0"/>
              <a:t>What will it cost?</a:t>
            </a:r>
          </a:p>
          <a:p>
            <a:pPr lvl="2">
              <a:spcBef>
                <a:spcPts val="0"/>
              </a:spcBef>
            </a:pPr>
            <a:r>
              <a:rPr lang="en-US" dirty="0"/>
              <a:t>What will it take to adapt to it?</a:t>
            </a:r>
          </a:p>
          <a:p>
            <a:pPr>
              <a:spcBef>
                <a:spcPts val="0"/>
              </a:spcBef>
            </a:pPr>
            <a:r>
              <a:rPr lang="en-US" dirty="0"/>
              <a:t>Make your approach flexible enough to modify it as needed</a:t>
            </a:r>
          </a:p>
          <a:p>
            <a:pPr lvl="1">
              <a:spcBef>
                <a:spcPts val="0"/>
              </a:spcBef>
            </a:pPr>
            <a:r>
              <a:rPr lang="en-US" dirty="0"/>
              <a:t>Options are great, before committing to a </a:t>
            </a:r>
            <a:r>
              <a:rPr lang="en-US" dirty="0" err="1"/>
              <a:t>a</a:t>
            </a:r>
            <a:r>
              <a:rPr lang="en-US" dirty="0"/>
              <a:t> new approach / technology; ask yourself, will it really make a difference?</a:t>
            </a:r>
          </a:p>
          <a:p>
            <a:pPr>
              <a:spcBef>
                <a:spcPts val="0"/>
              </a:spcBef>
            </a:pPr>
            <a:endParaRPr lang="en-US" dirty="0"/>
          </a:p>
          <a:p>
            <a:pPr marL="0" indent="0" algn="ctr">
              <a:lnSpc>
                <a:spcPct val="100000"/>
              </a:lnSpc>
              <a:spcBef>
                <a:spcPts val="300"/>
              </a:spcBef>
              <a:buNone/>
            </a:pPr>
            <a:r>
              <a:rPr lang="en-US" b="1" i="1" u="sng" kern="100" dirty="0">
                <a:latin typeface="Times New Roman" panose="02020603050405020304" pitchFamily="18" charset="0"/>
              </a:rPr>
              <a:t>Simple Things to Do that Will Help</a:t>
            </a:r>
            <a:endParaRPr lang="en-US" sz="1800" b="1" i="1" u="sng" kern="100" dirty="0">
              <a:latin typeface="Times New Roman" panose="02020603050405020304" pitchFamily="18" charset="0"/>
            </a:endParaRPr>
          </a:p>
          <a:p>
            <a:pPr>
              <a:lnSpc>
                <a:spcPct val="100000"/>
              </a:lnSpc>
              <a:spcBef>
                <a:spcPts val="300"/>
              </a:spcBef>
            </a:pPr>
            <a:r>
              <a:rPr lang="en-US" sz="1800" b="1" i="1" kern="100" dirty="0">
                <a:latin typeface="Times New Roman" panose="02020603050405020304" pitchFamily="18" charset="0"/>
              </a:rPr>
              <a:t>Stay organized!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1800" kern="1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Create and stick to a </a:t>
            </a:r>
            <a:r>
              <a:rPr lang="en-US" sz="1800" b="1" i="1" kern="1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File Structure</a:t>
            </a:r>
            <a:r>
              <a:rPr lang="en-US" sz="1800" kern="1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and </a:t>
            </a:r>
            <a:r>
              <a:rPr lang="en-US" sz="1800" b="1" i="1" kern="1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Naming Conventions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1800" kern="1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Back up images </a:t>
            </a:r>
            <a:r>
              <a:rPr lang="en-US" sz="1800" b="1" i="1" kern="1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Immediately</a:t>
            </a:r>
            <a:r>
              <a:rPr lang="en-US" sz="1800" kern="1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after your shoot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8286D68-84C7-AF5F-8734-0E085D5E9C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CA38FF-0295-4B26-BA2A-354CF401BEAC}" type="slidenum">
              <a:rPr lang="en-US" smtClean="0"/>
              <a:pPr/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46393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A411F3-FB8C-7868-8147-E0A5063B04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One Photographer's Workflow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58A3515-3F52-0F9E-B006-D62401990B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076827"/>
            <a:ext cx="4350488" cy="2907778"/>
          </a:xfrm>
        </p:spPr>
        <p:txBody>
          <a:bodyPr/>
          <a:lstStyle/>
          <a:p>
            <a:pPr>
              <a:spcBef>
                <a:spcPts val="600"/>
              </a:spcBef>
            </a:pPr>
            <a:r>
              <a:rPr lang="en-US" dirty="0"/>
              <a:t>His Components:</a:t>
            </a:r>
          </a:p>
          <a:p>
            <a:pPr marL="457200" lvl="1">
              <a:spcBef>
                <a:spcPts val="0"/>
              </a:spcBef>
            </a:pPr>
            <a:r>
              <a:rPr lang="en-US" dirty="0"/>
              <a:t>Cards + Reader</a:t>
            </a:r>
          </a:p>
          <a:p>
            <a:pPr marL="457200" lvl="1">
              <a:spcBef>
                <a:spcPts val="0"/>
              </a:spcBef>
            </a:pPr>
            <a:r>
              <a:rPr lang="en-US" dirty="0"/>
              <a:t>1 x External HDD (2tb USB 3.0 drive)</a:t>
            </a:r>
          </a:p>
          <a:p>
            <a:pPr marL="457200" lvl="1">
              <a:spcBef>
                <a:spcPts val="0"/>
              </a:spcBef>
            </a:pPr>
            <a:r>
              <a:rPr lang="en-US" dirty="0"/>
              <a:t>1 x External HDD (6tb POWERED USB 3.0 drive)</a:t>
            </a:r>
          </a:p>
          <a:p>
            <a:pPr marL="457200" lvl="1">
              <a:spcBef>
                <a:spcPts val="0"/>
              </a:spcBef>
            </a:pPr>
            <a:r>
              <a:rPr lang="en-US" dirty="0"/>
              <a:t>Lightroom</a:t>
            </a:r>
          </a:p>
          <a:p>
            <a:pPr marL="457200" lvl="1">
              <a:spcBef>
                <a:spcPts val="0"/>
              </a:spcBef>
            </a:pPr>
            <a:r>
              <a:rPr lang="en-US" dirty="0"/>
              <a:t>Chronosync (mac) or FreeFileSync (PC)</a:t>
            </a:r>
          </a:p>
          <a:p>
            <a:pPr marL="457200" lvl="1">
              <a:spcBef>
                <a:spcPts val="0"/>
              </a:spcBef>
            </a:pPr>
            <a:r>
              <a:rPr lang="en-US" dirty="0"/>
              <a:t>Backblaze (or alternative online backup software)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E5B794C-DDA7-0340-4116-29FEF23EC6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CA38FF-0295-4B26-BA2A-354CF401BEAC}" type="slidenum">
              <a:rPr lang="en-US" smtClean="0"/>
              <a:pPr/>
              <a:t>14</a:t>
            </a:fld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5B4D214C-9C8B-29E0-83FE-EAEE81473DF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1767" r="15268"/>
          <a:stretch/>
        </p:blipFill>
        <p:spPr>
          <a:xfrm>
            <a:off x="5730949" y="541763"/>
            <a:ext cx="5282609" cy="2372056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16E9E38-3750-D5CF-5808-B8252EA0998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89454" y="3090457"/>
            <a:ext cx="3859725" cy="2651124"/>
          </a:xfrm>
          <a:prstGeom prst="rect">
            <a:avLst/>
          </a:prstGeom>
          <a:ln>
            <a:solidFill>
              <a:schemeClr val="accent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23717562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757499B7-DE18-FA60-B0BE-0B1BD17F33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Application Settings, Preference Files, Plugins, etc. </a:t>
            </a:r>
            <a:r>
              <a:rPr lang="en-US" sz="2000" dirty="0"/>
              <a:t>(in Windows)</a:t>
            </a:r>
            <a:endParaRPr lang="en-US" dirty="0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9472123A-CC29-7F4C-36AF-862A370A5EB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944480"/>
            <a:ext cx="5181600" cy="1776598"/>
          </a:xfrm>
          <a:ln>
            <a:solidFill>
              <a:schemeClr val="accent1"/>
            </a:solidFill>
          </a:ln>
        </p:spPr>
        <p:txBody>
          <a:bodyPr>
            <a:normAutofit/>
          </a:bodyPr>
          <a:lstStyle/>
          <a:p>
            <a:pPr marL="117475" indent="-117475"/>
            <a:r>
              <a:rPr lang="en-US" sz="1400" dirty="0"/>
              <a:t>C:\Users\__\AppData\</a:t>
            </a:r>
            <a:r>
              <a:rPr lang="en-US" sz="1400" b="1" dirty="0"/>
              <a:t>Roaming</a:t>
            </a:r>
            <a:r>
              <a:rPr lang="en-US" sz="1400" dirty="0"/>
              <a:t>\Adobe</a:t>
            </a:r>
          </a:p>
          <a:p>
            <a:pPr marL="346075" lvl="1" indent="-176213">
              <a:lnSpc>
                <a:spcPct val="100000"/>
              </a:lnSpc>
              <a:spcBef>
                <a:spcPts val="0"/>
              </a:spcBef>
            </a:pPr>
            <a:r>
              <a:rPr lang="en-US" sz="1400" dirty="0"/>
              <a:t>\Adobe Photoshop</a:t>
            </a:r>
          </a:p>
          <a:p>
            <a:pPr marL="346075" lvl="1" indent="-176213">
              <a:lnSpc>
                <a:spcPct val="100000"/>
              </a:lnSpc>
              <a:spcBef>
                <a:spcPts val="0"/>
              </a:spcBef>
            </a:pPr>
            <a:r>
              <a:rPr lang="en-US" sz="1400" dirty="0"/>
              <a:t>\CameraRaw</a:t>
            </a:r>
          </a:p>
          <a:p>
            <a:pPr marL="346075" lvl="1" indent="-176213">
              <a:lnSpc>
                <a:spcPct val="100000"/>
              </a:lnSpc>
              <a:spcBef>
                <a:spcPts val="0"/>
              </a:spcBef>
            </a:pPr>
            <a:r>
              <a:rPr lang="en-US" sz="1400" dirty="0"/>
              <a:t>\Creative Cloud Libraries</a:t>
            </a:r>
          </a:p>
          <a:p>
            <a:pPr marL="346075" lvl="1" indent="-176213">
              <a:lnSpc>
                <a:spcPct val="100000"/>
              </a:lnSpc>
              <a:spcBef>
                <a:spcPts val="0"/>
              </a:spcBef>
            </a:pPr>
            <a:r>
              <a:rPr lang="en-US" sz="1400" dirty="0"/>
              <a:t>\Lightroom</a:t>
            </a:r>
          </a:p>
          <a:p>
            <a:pPr marL="346075" lvl="1" indent="-176213">
              <a:lnSpc>
                <a:spcPct val="100000"/>
              </a:lnSpc>
              <a:spcBef>
                <a:spcPts val="0"/>
              </a:spcBef>
            </a:pPr>
            <a:r>
              <a:rPr lang="en-US" sz="1400" dirty="0"/>
              <a:t>\Photoshop</a:t>
            </a:r>
          </a:p>
          <a:p>
            <a:pPr marL="346075" lvl="1" indent="-176213">
              <a:lnSpc>
                <a:spcPct val="100000"/>
              </a:lnSpc>
              <a:spcBef>
                <a:spcPts val="0"/>
              </a:spcBef>
            </a:pPr>
            <a:r>
              <a:rPr lang="en-US" sz="1400" dirty="0"/>
              <a:t>\User Owned Fonts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1BC78EB-DACE-E784-BF2C-318940EF84C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944479"/>
            <a:ext cx="5181600" cy="2337037"/>
          </a:xfrm>
          <a:ln>
            <a:solidFill>
              <a:schemeClr val="accent1"/>
            </a:solidFill>
          </a:ln>
        </p:spPr>
        <p:txBody>
          <a:bodyPr>
            <a:normAutofit/>
          </a:bodyPr>
          <a:lstStyle/>
          <a:p>
            <a:pPr marL="169863" indent="-169863"/>
            <a:r>
              <a:rPr lang="en-US" sz="1400" dirty="0"/>
              <a:t>Other Applications</a:t>
            </a:r>
          </a:p>
          <a:p>
            <a:pPr marL="346075" lvl="1" indent="-117475">
              <a:lnSpc>
                <a:spcPct val="100000"/>
              </a:lnSpc>
              <a:spcBef>
                <a:spcPts val="0"/>
              </a:spcBef>
            </a:pPr>
            <a:r>
              <a:rPr lang="en-US" sz="1400" dirty="0"/>
              <a:t>\ON1 Software</a:t>
            </a:r>
          </a:p>
          <a:p>
            <a:pPr marL="346075" lvl="1" indent="-117475">
              <a:lnSpc>
                <a:spcPct val="100000"/>
              </a:lnSpc>
              <a:spcBef>
                <a:spcPts val="0"/>
              </a:spcBef>
            </a:pPr>
            <a:r>
              <a:rPr lang="en-US" sz="1400" dirty="0"/>
              <a:t>\Topaz Labs LLC</a:t>
            </a:r>
          </a:p>
          <a:p>
            <a:pPr marL="346075" lvl="1" indent="-117475">
              <a:lnSpc>
                <a:spcPct val="100000"/>
              </a:lnSpc>
              <a:spcBef>
                <a:spcPts val="0"/>
              </a:spcBef>
            </a:pPr>
            <a:r>
              <a:rPr lang="en-US" sz="1400" dirty="0"/>
              <a:t>\X-Rite</a:t>
            </a:r>
          </a:p>
          <a:p>
            <a:pPr marL="346075" lvl="1" indent="-117475">
              <a:lnSpc>
                <a:spcPct val="100000"/>
              </a:lnSpc>
              <a:spcBef>
                <a:spcPts val="0"/>
              </a:spcBef>
            </a:pPr>
            <a:r>
              <a:rPr lang="en-US" sz="1400" dirty="0"/>
              <a:t>\Canon_Inc_IC</a:t>
            </a:r>
          </a:p>
          <a:p>
            <a:pPr marL="346075" lvl="1" indent="-117475">
              <a:lnSpc>
                <a:spcPct val="100000"/>
              </a:lnSpc>
              <a:spcBef>
                <a:spcPts val="0"/>
              </a:spcBef>
            </a:pPr>
            <a:r>
              <a:rPr lang="en-US" sz="1400" dirty="0"/>
              <a:t>\EOS Webcam Utility</a:t>
            </a:r>
          </a:p>
          <a:p>
            <a:pPr marL="346075" lvl="1" indent="-117475">
              <a:lnSpc>
                <a:spcPct val="100000"/>
              </a:lnSpc>
              <a:spcBef>
                <a:spcPts val="0"/>
              </a:spcBef>
            </a:pPr>
            <a:r>
              <a:rPr lang="en-US" sz="1400" dirty="0"/>
              <a:t>\Luminar</a:t>
            </a:r>
          </a:p>
          <a:p>
            <a:pPr marL="346075" lvl="1" indent="-117475">
              <a:lnSpc>
                <a:spcPct val="100000"/>
              </a:lnSpc>
              <a:spcBef>
                <a:spcPts val="0"/>
              </a:spcBef>
            </a:pPr>
            <a:r>
              <a:rPr lang="en-US" sz="1400" dirty="0"/>
              <a:t>\Nikon</a:t>
            </a:r>
          </a:p>
          <a:p>
            <a:pPr marL="346075" lvl="1" indent="-117475">
              <a:lnSpc>
                <a:spcPct val="100000"/>
              </a:lnSpc>
              <a:spcBef>
                <a:spcPts val="0"/>
              </a:spcBef>
            </a:pPr>
            <a:r>
              <a:rPr lang="en-US" sz="1400" dirty="0"/>
              <a:t>\Sony Corporation</a:t>
            </a:r>
          </a:p>
          <a:p>
            <a:pPr marL="346075" lvl="1" indent="-117475">
              <a:lnSpc>
                <a:spcPct val="100000"/>
              </a:lnSpc>
              <a:spcBef>
                <a:spcPts val="0"/>
              </a:spcBef>
            </a:pPr>
            <a:r>
              <a:rPr lang="en-US" sz="1400" dirty="0"/>
              <a:t>\Anthropics</a:t>
            </a:r>
          </a:p>
          <a:p>
            <a:pPr marL="346075" lvl="1" indent="-117475">
              <a:lnSpc>
                <a:spcPct val="100000"/>
              </a:lnSpc>
              <a:spcBef>
                <a:spcPts val="0"/>
              </a:spcBef>
            </a:pPr>
            <a:endParaRPr lang="en-US" sz="1400" dirty="0"/>
          </a:p>
          <a:p>
            <a:pPr lvl="1"/>
            <a:endParaRPr lang="en-US" sz="1200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874E8D66-FFB5-B0B0-1EBA-481F92BE5B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CA38FF-0295-4B26-BA2A-354CF401BEAC}" type="slidenum">
              <a:rPr lang="en-US" smtClean="0"/>
              <a:pPr/>
              <a:t>15</a:t>
            </a:fld>
            <a:endParaRPr lang="en-US" dirty="0"/>
          </a:p>
        </p:txBody>
      </p:sp>
      <p:sp>
        <p:nvSpPr>
          <p:cNvPr id="9" name="Content Placeholder 4">
            <a:extLst>
              <a:ext uri="{FF2B5EF4-FFF2-40B4-BE49-F238E27FC236}">
                <a16:creationId xmlns:a16="http://schemas.microsoft.com/office/drawing/2014/main" id="{5AAD7B59-5EC5-334B-2881-BAA42F748201}"/>
              </a:ext>
            </a:extLst>
          </p:cNvPr>
          <p:cNvSpPr txBox="1">
            <a:spLocks/>
          </p:cNvSpPr>
          <p:nvPr/>
        </p:nvSpPr>
        <p:spPr>
          <a:xfrm>
            <a:off x="838200" y="2873582"/>
            <a:ext cx="5181600" cy="3170903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vert="horz" lIns="91440" tIns="45720" rIns="91440" bIns="45720" rtlCol="0">
            <a:normAutofit fontScale="925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Times New Roman" panose="02020603050405020304" pitchFamily="18" charset="0"/>
              <a:buChar char="-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Times New Roman" panose="02020603050405020304" pitchFamily="18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SzPct val="75000"/>
              <a:buFont typeface="Wingdings" panose="05000000000000000000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SzPct val="75000"/>
              <a:buFont typeface="Wingdings" panose="05000000000000000000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14300" indent="-114300"/>
            <a:r>
              <a:rPr lang="en-US" sz="1500" dirty="0"/>
              <a:t>C:\Users\__\AppData\</a:t>
            </a:r>
            <a:r>
              <a:rPr lang="en-US" sz="1500" b="1" dirty="0"/>
              <a:t>Local</a:t>
            </a:r>
          </a:p>
          <a:p>
            <a:pPr marL="346075" lvl="1" indent="-176213">
              <a:lnSpc>
                <a:spcPct val="100000"/>
              </a:lnSpc>
              <a:spcBef>
                <a:spcPts val="0"/>
              </a:spcBef>
            </a:pPr>
            <a:r>
              <a:rPr lang="en-US" sz="1500" dirty="0"/>
              <a:t>\Adobe</a:t>
            </a:r>
          </a:p>
          <a:p>
            <a:pPr marL="346075" lvl="1" indent="-176213">
              <a:lnSpc>
                <a:spcPct val="100000"/>
              </a:lnSpc>
              <a:spcBef>
                <a:spcPts val="0"/>
              </a:spcBef>
            </a:pPr>
            <a:r>
              <a:rPr lang="en-US" sz="1500" dirty="0"/>
              <a:t>\Anthropics</a:t>
            </a:r>
          </a:p>
          <a:p>
            <a:pPr marL="346075" lvl="1" indent="-176213">
              <a:lnSpc>
                <a:spcPct val="100000"/>
              </a:lnSpc>
              <a:spcBef>
                <a:spcPts val="0"/>
              </a:spcBef>
            </a:pPr>
            <a:r>
              <a:rPr lang="en-US" sz="1500" dirty="0"/>
              <a:t>\NVIDIA Corporation</a:t>
            </a:r>
          </a:p>
          <a:p>
            <a:pPr marL="346075" lvl="1" indent="-176213">
              <a:lnSpc>
                <a:spcPct val="100000"/>
              </a:lnSpc>
              <a:spcBef>
                <a:spcPts val="0"/>
              </a:spcBef>
            </a:pPr>
            <a:r>
              <a:rPr lang="en-US" sz="1500" dirty="0"/>
              <a:t>\OneDrive</a:t>
            </a:r>
          </a:p>
          <a:p>
            <a:pPr marL="346075" lvl="1" indent="-176213">
              <a:lnSpc>
                <a:spcPct val="100000"/>
              </a:lnSpc>
              <a:spcBef>
                <a:spcPts val="0"/>
              </a:spcBef>
            </a:pPr>
            <a:r>
              <a:rPr lang="en-US" sz="1500" dirty="0"/>
              <a:t>\Google</a:t>
            </a:r>
          </a:p>
          <a:p>
            <a:pPr marL="515938" lvl="2" indent="-174625">
              <a:spcBef>
                <a:spcPts val="0"/>
              </a:spcBef>
              <a:buSzPct val="75000"/>
              <a:buFont typeface="Courier New" panose="02070309020205020404" pitchFamily="49" charset="0"/>
              <a:buChar char="o"/>
            </a:pPr>
            <a:r>
              <a:rPr lang="en-US" sz="15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\Analog Efex Pro</a:t>
            </a:r>
          </a:p>
          <a:p>
            <a:pPr marL="515938" lvl="2" indent="-174625">
              <a:spcBef>
                <a:spcPts val="0"/>
              </a:spcBef>
              <a:buSzPct val="75000"/>
              <a:buFont typeface="Courier New" panose="02070309020205020404" pitchFamily="49" charset="0"/>
              <a:buChar char="o"/>
            </a:pPr>
            <a:r>
              <a:rPr lang="en-US" sz="15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\Color Efex Pro</a:t>
            </a:r>
          </a:p>
          <a:p>
            <a:pPr marL="515938" lvl="2" indent="-174625">
              <a:spcBef>
                <a:spcPts val="0"/>
              </a:spcBef>
              <a:buSzPct val="75000"/>
              <a:buFont typeface="Courier New" panose="02070309020205020404" pitchFamily="49" charset="0"/>
              <a:buChar char="o"/>
            </a:pPr>
            <a:r>
              <a:rPr lang="en-US" sz="15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\CrashReports</a:t>
            </a:r>
          </a:p>
          <a:p>
            <a:pPr marL="515938" lvl="2" indent="-174625">
              <a:spcBef>
                <a:spcPts val="0"/>
              </a:spcBef>
              <a:buSzPct val="75000"/>
              <a:buFont typeface="Courier New" panose="02070309020205020404" pitchFamily="49" charset="0"/>
              <a:buChar char="o"/>
            </a:pPr>
            <a:r>
              <a:rPr lang="en-US" sz="15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\Dfine 2</a:t>
            </a:r>
          </a:p>
          <a:p>
            <a:pPr marL="515938" lvl="2" indent="-174625">
              <a:spcBef>
                <a:spcPts val="0"/>
              </a:spcBef>
              <a:buSzPct val="75000"/>
              <a:buFont typeface="Courier New" panose="02070309020205020404" pitchFamily="49" charset="0"/>
              <a:buChar char="o"/>
            </a:pPr>
            <a:r>
              <a:rPr lang="en-US" sz="15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\HDR Efex Pro</a:t>
            </a:r>
          </a:p>
          <a:p>
            <a:pPr marL="515938" lvl="2" indent="-174625">
              <a:spcBef>
                <a:spcPts val="0"/>
              </a:spcBef>
              <a:buSzPct val="75000"/>
              <a:buFont typeface="Courier New" panose="02070309020205020404" pitchFamily="49" charset="0"/>
              <a:buChar char="o"/>
            </a:pPr>
            <a:r>
              <a:rPr lang="en-US" sz="15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\Nik Collection</a:t>
            </a:r>
          </a:p>
          <a:p>
            <a:pPr marL="515938" lvl="2" indent="-174625">
              <a:spcBef>
                <a:spcPts val="0"/>
              </a:spcBef>
              <a:buSzPct val="75000"/>
              <a:buFont typeface="Courier New" panose="02070309020205020404" pitchFamily="49" charset="0"/>
              <a:buChar char="o"/>
            </a:pPr>
            <a:r>
              <a:rPr lang="en-US" sz="15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\Nik Collection Installer Logs</a:t>
            </a:r>
          </a:p>
          <a:p>
            <a:pPr marL="515938" lvl="2" indent="-174625">
              <a:spcBef>
                <a:spcPts val="0"/>
              </a:spcBef>
              <a:buSzPct val="75000"/>
              <a:buFont typeface="Courier New" panose="02070309020205020404" pitchFamily="49" charset="0"/>
              <a:buChar char="o"/>
            </a:pPr>
            <a:r>
              <a:rPr lang="en-US" sz="15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\Sharpener Pro</a:t>
            </a:r>
          </a:p>
          <a:p>
            <a:pPr marL="515938" lvl="2" indent="-174625">
              <a:spcBef>
                <a:spcPts val="0"/>
              </a:spcBef>
              <a:buSzPct val="75000"/>
              <a:buFont typeface="Courier New" panose="02070309020205020404" pitchFamily="49" charset="0"/>
              <a:buChar char="o"/>
            </a:pPr>
            <a:r>
              <a:rPr lang="en-US" sz="15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\Silver Efex Pro</a:t>
            </a:r>
          </a:p>
          <a:p>
            <a:pPr marL="515938" lvl="2" indent="-174625">
              <a:spcBef>
                <a:spcPts val="0"/>
              </a:spcBef>
              <a:buSzPct val="75000"/>
              <a:buFont typeface="Courier New" panose="02070309020205020404" pitchFamily="49" charset="0"/>
              <a:buChar char="o"/>
            </a:pPr>
            <a:r>
              <a:rPr lang="en-US" sz="15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\Software Reporter Tool</a:t>
            </a:r>
          </a:p>
          <a:p>
            <a:pPr marL="515938" lvl="2" indent="-174625">
              <a:spcBef>
                <a:spcPts val="0"/>
              </a:spcBef>
              <a:buSzPct val="75000"/>
              <a:buFont typeface="Courier New" panose="02070309020205020404" pitchFamily="49" charset="0"/>
              <a:buChar char="o"/>
            </a:pPr>
            <a:r>
              <a:rPr lang="en-US" sz="15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\Viveza</a:t>
            </a:r>
          </a:p>
          <a:p>
            <a:pPr marL="803275" lvl="2" indent="-176213">
              <a:lnSpc>
                <a:spcPct val="100000"/>
              </a:lnSpc>
              <a:spcBef>
                <a:spcPts val="0"/>
              </a:spcBef>
            </a:pPr>
            <a:endParaRPr lang="en-US" sz="1200" dirty="0"/>
          </a:p>
          <a:p>
            <a:pPr marL="346075" lvl="1" indent="-176213">
              <a:lnSpc>
                <a:spcPct val="100000"/>
              </a:lnSpc>
              <a:spcBef>
                <a:spcPts val="0"/>
              </a:spcBef>
            </a:pPr>
            <a:endParaRPr lang="en-US" sz="140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27836C8-E088-1B62-AD90-D103CB976306}"/>
              </a:ext>
            </a:extLst>
          </p:cNvPr>
          <p:cNvSpPr txBox="1"/>
          <p:nvPr/>
        </p:nvSpPr>
        <p:spPr>
          <a:xfrm>
            <a:off x="6256979" y="4006434"/>
            <a:ext cx="548488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u="sng" dirty="0"/>
              <a:t>Note</a:t>
            </a:r>
            <a:r>
              <a:rPr lang="en-US" dirty="0"/>
              <a:t>:</a:t>
            </a:r>
          </a:p>
          <a:p>
            <a:r>
              <a:rPr lang="en-US" b="1" i="1" dirty="0"/>
              <a:t>Your computer's file system may be different than mine!</a:t>
            </a:r>
          </a:p>
        </p:txBody>
      </p:sp>
    </p:spTree>
    <p:extLst>
      <p:ext uri="{BB962C8B-B14F-4D97-AF65-F5344CB8AC3E}">
        <p14:creationId xmlns:p14="http://schemas.microsoft.com/office/powerpoint/2010/main" val="238150476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2A871548-79B8-F073-7916-6C71797050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Reference materials used in creating this presentation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4878E436-4200-7AC3-C377-CF083C0C7EA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233363" indent="-233363">
              <a:buSzPct val="65000"/>
              <a:buFont typeface="+mj-lt"/>
              <a:buAutoNum type="arabicPeriod"/>
            </a:pPr>
            <a:r>
              <a:rPr lang="en-US" sz="1400" dirty="0"/>
              <a:t>"Building a Bulletproof Backup for Photographers" eBook author: Vanelli, </a:t>
            </a:r>
            <a:r>
              <a:rPr lang="en-US" sz="1400" b="0" i="0" u="none" strike="noStrike" baseline="0" dirty="0">
                <a:solidFill>
                  <a:srgbClr val="1E1E20"/>
                </a:solidFill>
              </a:rPr>
              <a:t>Photofocus, </a:t>
            </a:r>
            <a:r>
              <a:rPr lang="en-US" sz="1400" b="0" i="0" u="none" strike="noStrike" baseline="0" dirty="0">
                <a:solidFill>
                  <a:srgbClr val="1E1E20"/>
                </a:solidFill>
                <a:hlinkClick r:id="rId2"/>
              </a:rPr>
              <a:t>www.photofocus.com/author/mrvanelli</a:t>
            </a:r>
            <a:endParaRPr lang="en-US" sz="1400" b="0" i="0" u="none" strike="noStrike" baseline="0" dirty="0">
              <a:solidFill>
                <a:srgbClr val="1E1E20"/>
              </a:solidFill>
            </a:endParaRPr>
          </a:p>
          <a:p>
            <a:pPr marL="233363" indent="-233363">
              <a:buSzPct val="65000"/>
              <a:buFont typeface="+mj-lt"/>
              <a:buAutoNum type="arabicPeriod"/>
            </a:pPr>
            <a:r>
              <a:rPr lang="en-US" sz="1400" dirty="0"/>
              <a:t>"Backup and Mirror differences FAQ", Seagate Systems, </a:t>
            </a:r>
            <a:r>
              <a:rPr lang="en-US" sz="1400" dirty="0">
                <a:hlinkClick r:id="rId3"/>
              </a:rPr>
              <a:t>https://www.seagate.com/support/kb/backup-and-mirror-differences-faq/</a:t>
            </a:r>
            <a:endParaRPr lang="en-US" sz="1400" dirty="0"/>
          </a:p>
          <a:p>
            <a:pPr marL="233363" indent="-233363">
              <a:buSzPct val="65000"/>
              <a:buFont typeface="+mj-lt"/>
              <a:buAutoNum type="arabicPeriod"/>
            </a:pPr>
            <a:r>
              <a:rPr lang="en-US" sz="1400" dirty="0"/>
              <a:t>"Top 6 Best Online Backup for Photographers in 2023", Cbackup, 02/ 2023, </a:t>
            </a:r>
            <a:r>
              <a:rPr lang="en-US" sz="1400" dirty="0">
                <a:hlinkClick r:id="rId4"/>
              </a:rPr>
              <a:t>https://www.cbackup.com/articles/best-online-backup-for-photographers.html</a:t>
            </a:r>
            <a:endParaRPr lang="en-US" sz="1400" dirty="0"/>
          </a:p>
          <a:p>
            <a:pPr marL="233363" indent="-233363">
              <a:buSzPct val="65000"/>
              <a:buFont typeface="+mj-lt"/>
              <a:buAutoNum type="arabicPeriod"/>
            </a:pPr>
            <a:r>
              <a:rPr lang="en-US" sz="1400" dirty="0"/>
              <a:t>"Best ways to backup photos of 2023", Desire Athow, TechRadar, 05/2023, </a:t>
            </a:r>
            <a:r>
              <a:rPr lang="en-US" sz="1400" dirty="0">
                <a:hlinkClick r:id="rId5"/>
              </a:rPr>
              <a:t>https://www.techradar.com/best/best-ways-to-backup-photos</a:t>
            </a:r>
            <a:endParaRPr lang="en-US" sz="1400" dirty="0"/>
          </a:p>
          <a:p>
            <a:pPr marL="233363" indent="-233363">
              <a:buSzPct val="65000"/>
              <a:buFont typeface="+mj-lt"/>
              <a:buAutoNum type="arabicPeriod"/>
            </a:pPr>
            <a:r>
              <a:rPr lang="en-US" sz="1400" dirty="0"/>
              <a:t>"My Photography Backup Workflow for 2023", Ben Kepka, </a:t>
            </a:r>
            <a:r>
              <a:rPr lang="en-US" sz="1400" dirty="0">
                <a:hlinkClick r:id="rId6"/>
              </a:rPr>
              <a:t>https://www.culturedkiwi.com/photography-backup-workflow/</a:t>
            </a:r>
            <a:endParaRPr lang="en-US" sz="1400" dirty="0"/>
          </a:p>
          <a:p>
            <a:pPr marL="233363" indent="-233363">
              <a:buSzPct val="65000"/>
              <a:buFont typeface="+mj-lt"/>
              <a:buAutoNum type="arabicPeriod"/>
            </a:pPr>
            <a:r>
              <a:rPr lang="en-US" sz="1400" dirty="0"/>
              <a:t>Network-attached storage, Wikipedia, </a:t>
            </a:r>
            <a:r>
              <a:rPr lang="en-US" sz="1400" dirty="0">
                <a:hlinkClick r:id="rId7"/>
              </a:rPr>
              <a:t>https://en.wikipedia.org/wiki/Network-attached_storage</a:t>
            </a:r>
            <a:endParaRPr lang="en-US" sz="1400" dirty="0"/>
          </a:p>
          <a:p>
            <a:pPr marL="233363" indent="-233363">
              <a:buSzPct val="65000"/>
              <a:buFont typeface="+mj-lt"/>
              <a:buAutoNum type="arabicPeriod"/>
            </a:pPr>
            <a:r>
              <a:rPr lang="en-US" sz="1400" dirty="0"/>
              <a:t>"Photography Backup Workflow: Don't underestimate the importance of a proper backup", Nasim Mansurov, 08/2020, </a:t>
            </a:r>
            <a:r>
              <a:rPr lang="en-US" sz="1400" dirty="0" err="1"/>
              <a:t>photographylife</a:t>
            </a:r>
            <a:r>
              <a:rPr lang="en-US" sz="1400" dirty="0"/>
              <a:t> blog, </a:t>
            </a:r>
            <a:r>
              <a:rPr lang="en-US" sz="1400" dirty="0">
                <a:hlinkClick r:id="rId8"/>
              </a:rPr>
              <a:t>https://photographylife.com/photography-backup-workflow</a:t>
            </a:r>
            <a:endParaRPr lang="en-US" sz="1400" dirty="0"/>
          </a:p>
          <a:p>
            <a:pPr marL="233363" indent="-233363">
              <a:buSzPct val="65000"/>
              <a:buFont typeface="+mj-lt"/>
              <a:buAutoNum type="arabicPeriod"/>
            </a:pPr>
            <a:r>
              <a:rPr lang="en-US" sz="1400" dirty="0"/>
              <a:t>"How To Store Digital Photos: 5 Safest Ways", 11/2022, USB Memory Direct, </a:t>
            </a:r>
            <a:r>
              <a:rPr lang="en-US" sz="1400" dirty="0">
                <a:hlinkClick r:id="rId9"/>
              </a:rPr>
              <a:t>https://www.usbmemorydirect.com/blog/how-to-store-digital-photos/</a:t>
            </a:r>
            <a:endParaRPr lang="en-US" sz="1400" dirty="0"/>
          </a:p>
          <a:p>
            <a:pPr marL="233363" indent="-233363">
              <a:buSzPct val="65000"/>
              <a:buFont typeface="+mj-lt"/>
              <a:buAutoNum type="arabicPeriod"/>
            </a:pPr>
            <a:r>
              <a:rPr lang="en-US" sz="1400" dirty="0"/>
              <a:t>"The 5 Best Ways to Backup Photos While Travelling" </a:t>
            </a:r>
            <a:r>
              <a:rPr lang="nl-NL" sz="1400" dirty="0"/>
              <a:t>Rick van Brakel, 03/2022, </a:t>
            </a:r>
            <a:r>
              <a:rPr lang="nl-NL" sz="1400" dirty="0">
                <a:hlinkClick r:id="rId10"/>
              </a:rPr>
              <a:t>https://theroad-islife.com/back-up-photos-while-travelling/</a:t>
            </a:r>
            <a:endParaRPr lang="nl-NL" sz="1400" dirty="0"/>
          </a:p>
          <a:p>
            <a:pPr marL="233363" indent="-233363">
              <a:buSzPct val="65000"/>
              <a:buFont typeface="+mj-lt"/>
              <a:buAutoNum type="arabicPeriod"/>
            </a:pPr>
            <a:endParaRPr lang="en-US" sz="1400" dirty="0"/>
          </a:p>
          <a:p>
            <a:pPr marL="233363" indent="-233363">
              <a:buSzPct val="75000"/>
              <a:buFont typeface="+mj-lt"/>
              <a:buAutoNum type="arabicPeriod"/>
            </a:pPr>
            <a:endParaRPr lang="en-US" dirty="0"/>
          </a:p>
          <a:p>
            <a:pPr marL="233363" indent="-233363">
              <a:buSzPct val="75000"/>
              <a:buFont typeface="+mj-lt"/>
              <a:buAutoNum type="arabicPeriod"/>
            </a:pPr>
            <a:endParaRPr lang="en-US" dirty="0"/>
          </a:p>
          <a:p>
            <a:pPr marL="233363" indent="-233363">
              <a:buSzPct val="75000"/>
              <a:buFont typeface="+mj-lt"/>
              <a:buAutoNum type="arabicPeriod"/>
            </a:pPr>
            <a:endParaRPr lang="en-US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3D79224F-F304-E321-1093-ED9C15E1E2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CA38FF-0295-4B26-BA2A-354CF401BEAC}" type="slidenum">
              <a:rPr lang="en-US" smtClean="0"/>
              <a:pPr/>
              <a:t>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658337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Custom 2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LANK v2.potx" id="{F49C5E48-7A63-43AB-81DA-9F29869BEFB4}" vid="{4830A377-84A5-431B-A042-DBEB292650B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Custom 1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blank</Template>
  <TotalTime>943</TotalTime>
  <Words>1858</Words>
  <Application>Microsoft Office PowerPoint</Application>
  <PresentationFormat>Widescreen</PresentationFormat>
  <Paragraphs>254</Paragraphs>
  <Slides>16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2" baseType="lpstr">
      <vt:lpstr>Arial</vt:lpstr>
      <vt:lpstr>Courier New</vt:lpstr>
      <vt:lpstr>Symbol</vt:lpstr>
      <vt:lpstr>Times New Roman</vt:lpstr>
      <vt:lpstr>Wingdings</vt:lpstr>
      <vt:lpstr>Office Theme</vt:lpstr>
      <vt:lpstr>Backing Up &amp; Archiving Your Photo Files</vt:lpstr>
      <vt:lpstr>Topics</vt:lpstr>
      <vt:lpstr>Backing Up Your Files - The Traditional 3-2-1 Strategy</vt:lpstr>
      <vt:lpstr>What do you want to Back Up / Archive?</vt:lpstr>
      <vt:lpstr>What do you want to Back Up / Archive? (cont.)</vt:lpstr>
      <vt:lpstr>What Do You Really Want To Do?</vt:lpstr>
      <vt:lpstr>Considerations for Selecting an Approach</vt:lpstr>
      <vt:lpstr>A Few Questions to Ask:</vt:lpstr>
      <vt:lpstr>How To Store Digital Photos: 5 Safest Ways??</vt:lpstr>
      <vt:lpstr>The 5 Best Ways to Backup Photos While Travelling - One Photographer's Approach</vt:lpstr>
      <vt:lpstr>What are the Cons to Your Current and Selected Approach?</vt:lpstr>
      <vt:lpstr>Applications &amp; Hardware</vt:lpstr>
      <vt:lpstr>Workflow &amp; Considerations</vt:lpstr>
      <vt:lpstr>One Photographer's Workflow</vt:lpstr>
      <vt:lpstr>Application Settings, Preference Files, Plugins, etc. (in Windows)</vt:lpstr>
      <vt:lpstr>Reference materials used in creating this presentation</vt:lpstr>
    </vt:vector>
  </TitlesOfParts>
  <Company>Razer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2023-04-11 - Backing Up &amp; Archiving Your Photo Files v1</dc:title>
  <dc:creator>A. David Boomstein</dc:creator>
  <cp:lastModifiedBy>A. David Boomstein</cp:lastModifiedBy>
  <cp:revision>208</cp:revision>
  <dcterms:created xsi:type="dcterms:W3CDTF">2023-04-11T14:39:50Z</dcterms:created>
  <dcterms:modified xsi:type="dcterms:W3CDTF">2023-05-25T17:43:48Z</dcterms:modified>
</cp:coreProperties>
</file>